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E7830-4037-4E2A-8E42-5F9B64ACA6AE}"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251404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E7830-4037-4E2A-8E42-5F9B64ACA6AE}"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423191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E7830-4037-4E2A-8E42-5F9B64ACA6AE}"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255027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E7830-4037-4E2A-8E42-5F9B64ACA6AE}"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56589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E7830-4037-4E2A-8E42-5F9B64ACA6AE}"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411396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E7830-4037-4E2A-8E42-5F9B64ACA6AE}"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388198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E7830-4037-4E2A-8E42-5F9B64ACA6AE}"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335248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E7830-4037-4E2A-8E42-5F9B64ACA6AE}"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340022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E7830-4037-4E2A-8E42-5F9B64ACA6AE}"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270554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E7830-4037-4E2A-8E42-5F9B64ACA6AE}"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18002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E7830-4037-4E2A-8E42-5F9B64ACA6AE}"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749D2-9DAC-4A3E-930E-36E739063A54}" type="slidenum">
              <a:rPr lang="en-US" smtClean="0"/>
              <a:t>‹#›</a:t>
            </a:fld>
            <a:endParaRPr lang="en-US"/>
          </a:p>
        </p:txBody>
      </p:sp>
    </p:spTree>
    <p:extLst>
      <p:ext uri="{BB962C8B-B14F-4D97-AF65-F5344CB8AC3E}">
        <p14:creationId xmlns:p14="http://schemas.microsoft.com/office/powerpoint/2010/main" val="342615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E7830-4037-4E2A-8E42-5F9B64ACA6AE}" type="datetimeFigureOut">
              <a:rPr lang="en-US" smtClean="0"/>
              <a:t>7/25/2016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749D2-9DAC-4A3E-930E-36E739063A54}" type="slidenum">
              <a:rPr lang="en-US" smtClean="0"/>
              <a:t>‹#›</a:t>
            </a:fld>
            <a:endParaRPr lang="en-US"/>
          </a:p>
        </p:txBody>
      </p:sp>
    </p:spTree>
    <p:extLst>
      <p:ext uri="{BB962C8B-B14F-4D97-AF65-F5344CB8AC3E}">
        <p14:creationId xmlns:p14="http://schemas.microsoft.com/office/powerpoint/2010/main" val="383804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bsorblearning.com/media/attachment.action?quick=vd&amp;att=2248"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N5ssjM2Fju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e/ed/Zebra_mussel_infestation_Ormond_Lock.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rtlCol="0">
            <a:normAutofit/>
          </a:bodyPr>
          <a:lstStyle/>
          <a:p>
            <a:pPr>
              <a:defRPr/>
            </a:pPr>
            <a:r>
              <a:rPr lang="en-US" dirty="0" smtClean="0">
                <a:solidFill>
                  <a:schemeClr val="accent3">
                    <a:lumMod val="60000"/>
                    <a:lumOff val="40000"/>
                  </a:schemeClr>
                </a:solidFill>
              </a:rPr>
              <a:t>Biodiversity</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905000" y="1066801"/>
            <a:ext cx="8382000" cy="4525963"/>
          </a:xfrm>
        </p:spPr>
        <p:txBody>
          <a:bodyPr rtlCol="0">
            <a:normAutofit/>
          </a:bodyPr>
          <a:lstStyle/>
          <a:p>
            <a:pPr>
              <a:defRPr/>
            </a:pPr>
            <a:r>
              <a:rPr lang="en-US" sz="2400" dirty="0">
                <a:solidFill>
                  <a:schemeClr val="accent3">
                    <a:lumMod val="60000"/>
                    <a:lumOff val="40000"/>
                  </a:schemeClr>
                </a:solidFill>
              </a:rPr>
              <a:t>Biodiversity is genetic variation within populations and variation of populations within ecosystems; the variety of species in one area. The greater the biodiversity within an area, the greater the resources available to support the ecosystems.</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2667000"/>
            <a:ext cx="6346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14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rPr>
              <a:t>Invasive Species Present in NC</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rtlCol="0">
            <a:normAutofit/>
          </a:bodyPr>
          <a:lstStyle/>
          <a:p>
            <a:pPr>
              <a:defRPr/>
            </a:pPr>
            <a:r>
              <a:rPr lang="en-US" i="1" dirty="0" smtClean="0">
                <a:solidFill>
                  <a:schemeClr val="accent3">
                    <a:lumMod val="60000"/>
                    <a:lumOff val="40000"/>
                  </a:schemeClr>
                </a:solidFill>
              </a:rPr>
              <a:t>African Clawed Frog</a:t>
            </a:r>
          </a:p>
          <a:p>
            <a:pPr>
              <a:defRPr/>
            </a:pPr>
            <a:r>
              <a:rPr lang="en-US" i="1" dirty="0" smtClean="0">
                <a:solidFill>
                  <a:schemeClr val="accent3">
                    <a:lumMod val="60000"/>
                    <a:lumOff val="40000"/>
                  </a:schemeClr>
                </a:solidFill>
              </a:rPr>
              <a:t>Asian Shore Crab</a:t>
            </a:r>
          </a:p>
          <a:p>
            <a:pPr>
              <a:defRPr/>
            </a:pPr>
            <a:r>
              <a:rPr lang="en-US" i="1" dirty="0" smtClean="0">
                <a:solidFill>
                  <a:schemeClr val="accent3">
                    <a:lumMod val="60000"/>
                    <a:lumOff val="40000"/>
                  </a:schemeClr>
                </a:solidFill>
              </a:rPr>
              <a:t>Asian Tiger Shrimp</a:t>
            </a:r>
          </a:p>
          <a:p>
            <a:pPr>
              <a:defRPr/>
            </a:pPr>
            <a:r>
              <a:rPr lang="en-US" i="1" dirty="0" smtClean="0">
                <a:solidFill>
                  <a:schemeClr val="accent3">
                    <a:lumMod val="60000"/>
                    <a:lumOff val="40000"/>
                  </a:schemeClr>
                </a:solidFill>
              </a:rPr>
              <a:t>Rock bass</a:t>
            </a:r>
          </a:p>
          <a:p>
            <a:pPr>
              <a:defRPr/>
            </a:pPr>
            <a:r>
              <a:rPr lang="en-US" i="1" dirty="0" err="1" smtClean="0">
                <a:solidFill>
                  <a:schemeClr val="accent3">
                    <a:lumMod val="60000"/>
                    <a:lumOff val="40000"/>
                  </a:schemeClr>
                </a:solidFill>
              </a:rPr>
              <a:t>Blueback</a:t>
            </a:r>
            <a:r>
              <a:rPr lang="en-US" i="1" dirty="0" smtClean="0">
                <a:solidFill>
                  <a:schemeClr val="accent3">
                    <a:lumMod val="60000"/>
                    <a:lumOff val="40000"/>
                  </a:schemeClr>
                </a:solidFill>
              </a:rPr>
              <a:t> herring</a:t>
            </a:r>
          </a:p>
          <a:p>
            <a:pPr>
              <a:defRPr/>
            </a:pPr>
            <a:r>
              <a:rPr lang="en-US" i="1" dirty="0" smtClean="0">
                <a:solidFill>
                  <a:schemeClr val="accent3">
                    <a:lumMod val="60000"/>
                    <a:lumOff val="40000"/>
                  </a:schemeClr>
                </a:solidFill>
              </a:rPr>
              <a:t>Blue tilapia</a:t>
            </a:r>
          </a:p>
          <a:p>
            <a:pPr>
              <a:defRPr/>
            </a:pPr>
            <a:r>
              <a:rPr lang="en-US" i="1" dirty="0" smtClean="0">
                <a:solidFill>
                  <a:schemeClr val="accent3">
                    <a:lumMod val="60000"/>
                    <a:lumOff val="40000"/>
                  </a:schemeClr>
                </a:solidFill>
              </a:rPr>
              <a:t>Nile tilapia</a:t>
            </a:r>
            <a:endParaRPr lang="en-US" i="1" dirty="0">
              <a:solidFill>
                <a:schemeClr val="accent3">
                  <a:lumMod val="60000"/>
                  <a:lumOff val="40000"/>
                </a:schemeClr>
              </a:solidFill>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638" y="4267200"/>
            <a:ext cx="34083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295400"/>
            <a:ext cx="2857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19401"/>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2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4648200" cy="5867400"/>
          </a:xfrm>
        </p:spPr>
        <p:txBody>
          <a:bodyPr rtlCol="0">
            <a:normAutofit/>
          </a:bodyPr>
          <a:lstStyle/>
          <a:p>
            <a:pPr>
              <a:defRPr/>
            </a:pPr>
            <a:r>
              <a:rPr lang="en-US" dirty="0" smtClean="0">
                <a:solidFill>
                  <a:schemeClr val="accent3">
                    <a:lumMod val="60000"/>
                    <a:lumOff val="40000"/>
                  </a:schemeClr>
                </a:solidFill>
              </a:rPr>
              <a:t>Any change that occurs to an existing habitat.</a:t>
            </a:r>
          </a:p>
          <a:p>
            <a:pPr>
              <a:defRPr/>
            </a:pPr>
            <a:r>
              <a:rPr lang="en-US" dirty="0" smtClean="0">
                <a:solidFill>
                  <a:schemeClr val="accent3">
                    <a:lumMod val="60000"/>
                    <a:lumOff val="40000"/>
                  </a:schemeClr>
                </a:solidFill>
              </a:rPr>
              <a:t>Ex:</a:t>
            </a:r>
          </a:p>
          <a:p>
            <a:pPr lvl="1">
              <a:defRPr/>
            </a:pPr>
            <a:r>
              <a:rPr lang="en-US" dirty="0" smtClean="0">
                <a:solidFill>
                  <a:schemeClr val="accent3">
                    <a:lumMod val="60000"/>
                    <a:lumOff val="40000"/>
                  </a:schemeClr>
                </a:solidFill>
              </a:rPr>
              <a:t>Clear cutting-removing all plants, destroying habitats </a:t>
            </a:r>
          </a:p>
          <a:p>
            <a:pPr lvl="1">
              <a:defRPr/>
            </a:pPr>
            <a:r>
              <a:rPr lang="en-US" dirty="0" smtClean="0">
                <a:solidFill>
                  <a:schemeClr val="accent3">
                    <a:lumMod val="60000"/>
                    <a:lumOff val="40000"/>
                  </a:schemeClr>
                </a:solidFill>
              </a:rPr>
              <a:t>Selective cutting-removing only parts of a region, causing, habitat fragmentation, separating species from one another, increasing or decreasing populations as a result.</a:t>
            </a:r>
            <a:endParaRPr lang="en-US" dirty="0">
              <a:solidFill>
                <a:schemeClr val="accent3">
                  <a:lumMod val="60000"/>
                  <a:lumOff val="40000"/>
                </a:schemeClr>
              </a:solidFill>
            </a:endParaRPr>
          </a:p>
        </p:txBody>
      </p:sp>
      <p:pic>
        <p:nvPicPr>
          <p:cNvPr id="542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150" y="990600"/>
            <a:ext cx="4260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86201"/>
            <a:ext cx="41529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Habitat Alteration</a:t>
            </a:r>
            <a:endParaRPr lang="en-US" dirty="0"/>
          </a:p>
        </p:txBody>
      </p:sp>
    </p:spTree>
    <p:extLst>
      <p:ext uri="{BB962C8B-B14F-4D97-AF65-F5344CB8AC3E}">
        <p14:creationId xmlns:p14="http://schemas.microsoft.com/office/powerpoint/2010/main" val="4041091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990600"/>
          </a:xfrm>
        </p:spPr>
        <p:txBody>
          <a:bodyPr rtlCol="0">
            <a:normAutofit/>
          </a:bodyPr>
          <a:lstStyle/>
          <a:p>
            <a:pPr>
              <a:defRPr/>
            </a:pPr>
            <a:r>
              <a:rPr lang="en-US" i="1" dirty="0" smtClean="0">
                <a:solidFill>
                  <a:schemeClr val="accent3">
                    <a:lumMod val="60000"/>
                    <a:lumOff val="40000"/>
                  </a:schemeClr>
                </a:solidFill>
              </a:rPr>
              <a:t>Habitat Fragmentation</a:t>
            </a:r>
            <a:endParaRPr lang="en-US" i="1" dirty="0">
              <a:solidFill>
                <a:schemeClr val="accent3">
                  <a:lumMod val="60000"/>
                  <a:lumOff val="40000"/>
                </a:schemeClr>
              </a:solidFill>
            </a:endParaRPr>
          </a:p>
        </p:txBody>
      </p:sp>
      <p:sp>
        <p:nvSpPr>
          <p:cNvPr id="3" name="Content Placeholder 2"/>
          <p:cNvSpPr>
            <a:spLocks noGrp="1"/>
          </p:cNvSpPr>
          <p:nvPr>
            <p:ph idx="1"/>
          </p:nvPr>
        </p:nvSpPr>
        <p:spPr>
          <a:xfrm>
            <a:off x="1981200" y="5837238"/>
            <a:ext cx="8229600" cy="1020762"/>
          </a:xfrm>
        </p:spPr>
        <p:txBody>
          <a:bodyPr rtlCol="0">
            <a:normAutofit/>
          </a:bodyPr>
          <a:lstStyle/>
          <a:p>
            <a:pPr>
              <a:defRPr/>
            </a:pPr>
            <a:r>
              <a:rPr lang="en-US" i="1" dirty="0" smtClean="0">
                <a:solidFill>
                  <a:schemeClr val="accent3">
                    <a:lumMod val="60000"/>
                    <a:lumOff val="40000"/>
                  </a:schemeClr>
                </a:solidFill>
              </a:rPr>
              <a:t>Larger species in greater danger; large predators may not find enough food if restricted to too small an area</a:t>
            </a:r>
            <a:r>
              <a:rPr lang="en-US" dirty="0" smtClean="0">
                <a:solidFill>
                  <a:schemeClr val="accent3">
                    <a:lumMod val="60000"/>
                    <a:lumOff val="40000"/>
                  </a:schemeClr>
                </a:solidFill>
              </a:rPr>
              <a:t>.</a:t>
            </a:r>
            <a:endParaRPr lang="en-US" dirty="0">
              <a:solidFill>
                <a:schemeClr val="accent3">
                  <a:lumMod val="60000"/>
                  <a:lumOff val="40000"/>
                </a:schemeClr>
              </a:solidFill>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6" y="838200"/>
            <a:ext cx="682942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602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pPr>
              <a:buFont typeface="Arial" panose="020B0604020202020204" pitchFamily="34" charset="0"/>
              <a:buNone/>
            </a:pPr>
            <a:r>
              <a:rPr lang="en-US" smtClean="0"/>
              <a:t>Consuming too much of a population severely decrease their numbers, therefore causing a disruption in food chain.</a:t>
            </a:r>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1"/>
            <a:ext cx="55816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Over Harvesting</a:t>
            </a:r>
            <a:endParaRPr lang="en-US" dirty="0"/>
          </a:p>
        </p:txBody>
      </p:sp>
    </p:spTree>
    <p:extLst>
      <p:ext uri="{BB962C8B-B14F-4D97-AF65-F5344CB8AC3E}">
        <p14:creationId xmlns:p14="http://schemas.microsoft.com/office/powerpoint/2010/main" val="3630773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rPr>
              <a:t>Pollution – Habitat Degradation</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rtlCol="0">
            <a:normAutofit/>
          </a:bodyPr>
          <a:lstStyle/>
          <a:p>
            <a:pPr>
              <a:defRPr/>
            </a:pPr>
            <a:r>
              <a:rPr lang="en-US" dirty="0" smtClean="0">
                <a:solidFill>
                  <a:schemeClr val="accent3">
                    <a:lumMod val="60000"/>
                    <a:lumOff val="40000"/>
                  </a:schemeClr>
                </a:solidFill>
              </a:rPr>
              <a:t>Habitat degradation is the damage done to a habitat by pollution – air, land, or water.</a:t>
            </a:r>
          </a:p>
          <a:p>
            <a:pPr>
              <a:defRPr/>
            </a:pPr>
            <a:r>
              <a:rPr lang="en-US" dirty="0" smtClean="0">
                <a:solidFill>
                  <a:schemeClr val="accent3">
                    <a:lumMod val="60000"/>
                    <a:lumOff val="40000"/>
                  </a:schemeClr>
                </a:solidFill>
              </a:rPr>
              <a:t>Examples of causes are acid rain,  </a:t>
            </a:r>
            <a:r>
              <a:rPr lang="en-US" dirty="0" err="1" smtClean="0">
                <a:solidFill>
                  <a:schemeClr val="accent3">
                    <a:lumMod val="60000"/>
                    <a:lumOff val="40000"/>
                  </a:schemeClr>
                </a:solidFill>
              </a:rPr>
              <a:t>eutrophication</a:t>
            </a:r>
            <a:r>
              <a:rPr lang="en-US" dirty="0" smtClean="0">
                <a:solidFill>
                  <a:schemeClr val="accent3">
                    <a:lumMod val="60000"/>
                    <a:lumOff val="40000"/>
                  </a:schemeClr>
                </a:solidFill>
              </a:rPr>
              <a:t> and trash.</a:t>
            </a:r>
          </a:p>
        </p:txBody>
      </p:sp>
    </p:spTree>
    <p:extLst>
      <p:ext uri="{BB962C8B-B14F-4D97-AF65-F5344CB8AC3E}">
        <p14:creationId xmlns:p14="http://schemas.microsoft.com/office/powerpoint/2010/main" val="916291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hlinkClick r:id="rId2"/>
              </a:rPr>
              <a:t>Acid Rain</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981200" y="1371600"/>
            <a:ext cx="8229600" cy="2286000"/>
          </a:xfrm>
        </p:spPr>
        <p:txBody>
          <a:bodyPr rtlCol="0">
            <a:normAutofit/>
          </a:bodyPr>
          <a:lstStyle/>
          <a:p>
            <a:pPr>
              <a:defRPr/>
            </a:pPr>
            <a:r>
              <a:rPr lang="en-US" dirty="0" smtClean="0">
                <a:solidFill>
                  <a:schemeClr val="accent3">
                    <a:lumMod val="60000"/>
                    <a:lumOff val="40000"/>
                  </a:schemeClr>
                </a:solidFill>
              </a:rPr>
              <a:t>Acid rain is any precipitation that has a low pH value</a:t>
            </a:r>
          </a:p>
          <a:p>
            <a:pPr>
              <a:defRPr/>
            </a:pPr>
            <a:r>
              <a:rPr lang="en-US" dirty="0" smtClean="0">
                <a:solidFill>
                  <a:schemeClr val="accent3">
                    <a:lumMod val="60000"/>
                    <a:lumOff val="40000"/>
                  </a:schemeClr>
                </a:solidFill>
              </a:rPr>
              <a:t>Water in atmosphere becomes acidified due to: coal burning factories, car exhaust, etc</a:t>
            </a:r>
          </a:p>
          <a:p>
            <a:pPr>
              <a:defRPr/>
            </a:pPr>
            <a:r>
              <a:rPr lang="en-US" dirty="0" smtClean="0">
                <a:solidFill>
                  <a:schemeClr val="accent3">
                    <a:lumMod val="60000"/>
                    <a:lumOff val="40000"/>
                  </a:schemeClr>
                </a:solidFill>
              </a:rPr>
              <a:t>Results in damage to plant tissue and can affect aquatic species ability to survive</a:t>
            </a:r>
            <a:endParaRPr lang="en-US" dirty="0">
              <a:solidFill>
                <a:schemeClr val="accent3">
                  <a:lumMod val="60000"/>
                  <a:lumOff val="40000"/>
                </a:schemeClr>
              </a:solidFill>
            </a:endParaRP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76676"/>
            <a:ext cx="4495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73426"/>
            <a:ext cx="41910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94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458200" cy="1143000"/>
          </a:xfrm>
        </p:spPr>
        <p:txBody>
          <a:bodyPr rtlCol="0">
            <a:normAutofit/>
          </a:bodyPr>
          <a:lstStyle/>
          <a:p>
            <a:pPr>
              <a:defRPr/>
            </a:pPr>
            <a:r>
              <a:rPr lang="en-US" dirty="0" err="1" smtClean="0">
                <a:solidFill>
                  <a:schemeClr val="accent3">
                    <a:lumMod val="60000"/>
                    <a:lumOff val="40000"/>
                  </a:schemeClr>
                </a:solidFill>
              </a:rPr>
              <a:t>Eutrophication</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524000" y="1143000"/>
            <a:ext cx="3581400" cy="5715000"/>
          </a:xfrm>
        </p:spPr>
        <p:txBody>
          <a:bodyPr rtlCol="0">
            <a:normAutofit/>
          </a:bodyPr>
          <a:lstStyle/>
          <a:p>
            <a:pPr>
              <a:defRPr/>
            </a:pPr>
            <a:r>
              <a:rPr lang="en-US" dirty="0" smtClean="0">
                <a:solidFill>
                  <a:schemeClr val="accent3">
                    <a:lumMod val="60000"/>
                    <a:lumOff val="40000"/>
                  </a:schemeClr>
                </a:solidFill>
              </a:rPr>
              <a:t>Fertilizer and animal waste runoff are carried into hydrosphere.  These nutrients allow algal blooms to occur.  As the algae dies and decays, it removes oxygen from the water, killing the fish and creating dead zones.</a:t>
            </a:r>
            <a:endParaRPr lang="en-US" dirty="0">
              <a:solidFill>
                <a:schemeClr val="accent3">
                  <a:lumMod val="60000"/>
                  <a:lumOff val="40000"/>
                </a:schemeClr>
              </a:solidFill>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1295401"/>
            <a:ext cx="54292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4643438"/>
            <a:ext cx="34020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627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rPr>
              <a:t>Trash Pollution</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981200" y="1600200"/>
            <a:ext cx="8229600" cy="1676400"/>
          </a:xfrm>
        </p:spPr>
        <p:txBody>
          <a:bodyPr rtlCol="0">
            <a:normAutofit/>
          </a:bodyPr>
          <a:lstStyle/>
          <a:p>
            <a:pPr>
              <a:defRPr/>
            </a:pPr>
            <a:r>
              <a:rPr lang="en-US" dirty="0" smtClean="0">
                <a:solidFill>
                  <a:schemeClr val="accent3">
                    <a:lumMod val="60000"/>
                    <a:lumOff val="40000"/>
                  </a:schemeClr>
                </a:solidFill>
              </a:rPr>
              <a:t>Trash and abandoned nets are the cause of death of many aquatic animals.</a:t>
            </a:r>
            <a:endParaRPr lang="en-US" dirty="0">
              <a:solidFill>
                <a:schemeClr val="accent3">
                  <a:lumMod val="60000"/>
                  <a:lumOff val="40000"/>
                </a:schemeClr>
              </a:solidFill>
            </a:endParaRP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650" y="2857500"/>
            <a:ext cx="62293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57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5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rPr>
              <a:t>Consequences of Loss of Biodiversity</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rtlCol="0">
            <a:normAutofit/>
          </a:bodyPr>
          <a:lstStyle/>
          <a:p>
            <a:pPr>
              <a:defRPr/>
            </a:pPr>
            <a:r>
              <a:rPr lang="en-US" dirty="0" smtClean="0">
                <a:solidFill>
                  <a:schemeClr val="accent3">
                    <a:lumMod val="60000"/>
                    <a:lumOff val="40000"/>
                  </a:schemeClr>
                </a:solidFill>
              </a:rPr>
              <a:t>Extinction – disappearance of a species; current rate of extinction has accelerated</a:t>
            </a:r>
          </a:p>
          <a:p>
            <a:pPr>
              <a:defRPr/>
            </a:pPr>
            <a:r>
              <a:rPr lang="en-US" dirty="0" smtClean="0">
                <a:solidFill>
                  <a:schemeClr val="accent3">
                    <a:lumMod val="60000"/>
                    <a:lumOff val="40000"/>
                  </a:schemeClr>
                </a:solidFill>
              </a:rPr>
              <a:t>Ecosystem collapse – if keystone species is removed, the entire ecosystem could collapse (EX: sea otter in kelp forests)</a:t>
            </a:r>
          </a:p>
          <a:p>
            <a:pPr>
              <a:defRPr/>
            </a:pPr>
            <a:r>
              <a:rPr lang="en-US" dirty="0" smtClean="0">
                <a:solidFill>
                  <a:schemeClr val="accent3">
                    <a:lumMod val="60000"/>
                    <a:lumOff val="40000"/>
                  </a:schemeClr>
                </a:solidFill>
              </a:rPr>
              <a:t>Possible Medicinal cures for diseases – unknown how many or what types of plants could contribute to medicine</a:t>
            </a:r>
          </a:p>
          <a:p>
            <a:pPr>
              <a:defRPr/>
            </a:pPr>
            <a:r>
              <a:rPr lang="en-US" i="1" dirty="0" smtClean="0">
                <a:solidFill>
                  <a:schemeClr val="accent3">
                    <a:lumMod val="60000"/>
                    <a:lumOff val="40000"/>
                  </a:schemeClr>
                </a:solidFill>
              </a:rPr>
              <a:t>Unknown – many ecosystems are so complex that ecologists cannot begin to predict ramifications of biodiversity loss</a:t>
            </a:r>
            <a:endParaRPr lang="en-US" i="1" dirty="0">
              <a:solidFill>
                <a:schemeClr val="accent3">
                  <a:lumMod val="60000"/>
                  <a:lumOff val="40000"/>
                </a:schemeClr>
              </a:solidFill>
            </a:endParaRPr>
          </a:p>
        </p:txBody>
      </p:sp>
    </p:spTree>
    <p:extLst>
      <p:ext uri="{BB962C8B-B14F-4D97-AF65-F5344CB8AC3E}">
        <p14:creationId xmlns:p14="http://schemas.microsoft.com/office/powerpoint/2010/main" val="3408989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rPr>
              <a:t>How to Protect Biodiversity?</a:t>
            </a:r>
            <a:endParaRPr lang="en-US" dirty="0">
              <a:solidFill>
                <a:schemeClr val="accent3">
                  <a:lumMod val="60000"/>
                  <a:lumOff val="40000"/>
                </a:schemeClr>
              </a:solidFill>
            </a:endParaRPr>
          </a:p>
        </p:txBody>
      </p:sp>
      <p:sp>
        <p:nvSpPr>
          <p:cNvPr id="3" name="Content Placeholder 2"/>
          <p:cNvSpPr>
            <a:spLocks noGrp="1"/>
          </p:cNvSpPr>
          <p:nvPr>
            <p:ph sz="half" idx="1"/>
          </p:nvPr>
        </p:nvSpPr>
        <p:spPr>
          <a:xfrm>
            <a:off x="1981200" y="1600201"/>
            <a:ext cx="8305800" cy="4525963"/>
          </a:xfrm>
        </p:spPr>
        <p:txBody>
          <a:bodyPr rtlCol="0">
            <a:normAutofit/>
          </a:bodyPr>
          <a:lstStyle/>
          <a:p>
            <a:pPr>
              <a:defRPr/>
            </a:pPr>
            <a:r>
              <a:rPr lang="en-US" dirty="0" smtClean="0">
                <a:solidFill>
                  <a:schemeClr val="accent3">
                    <a:lumMod val="60000"/>
                    <a:lumOff val="40000"/>
                  </a:schemeClr>
                </a:solidFill>
              </a:rPr>
              <a:t>Conservation biology – the study and implementation of methods to protect biodiversity</a:t>
            </a:r>
          </a:p>
          <a:p>
            <a:pPr>
              <a:defRPr/>
            </a:pPr>
            <a:r>
              <a:rPr lang="en-US" dirty="0" smtClean="0">
                <a:solidFill>
                  <a:schemeClr val="accent3">
                    <a:lumMod val="60000"/>
                    <a:lumOff val="40000"/>
                  </a:schemeClr>
                </a:solidFill>
              </a:rPr>
              <a:t>Legislation designed to preserve habitats</a:t>
            </a:r>
          </a:p>
          <a:p>
            <a:pPr>
              <a:defRPr/>
            </a:pPr>
            <a:r>
              <a:rPr lang="en-US" dirty="0" smtClean="0">
                <a:solidFill>
                  <a:schemeClr val="accent3">
                    <a:lumMod val="60000"/>
                    <a:lumOff val="40000"/>
                  </a:schemeClr>
                </a:solidFill>
              </a:rPr>
              <a:t>Reintroduction and Captive Breeding Programs</a:t>
            </a:r>
          </a:p>
          <a:p>
            <a:pPr>
              <a:defRPr/>
            </a:pPr>
            <a:r>
              <a:rPr lang="en-US" dirty="0" smtClean="0">
                <a:solidFill>
                  <a:schemeClr val="accent3">
                    <a:lumMod val="60000"/>
                    <a:lumOff val="40000"/>
                  </a:schemeClr>
                </a:solidFill>
              </a:rPr>
              <a:t>Reducing “ecological footprint”</a:t>
            </a:r>
          </a:p>
          <a:p>
            <a:pPr>
              <a:buNone/>
              <a:defRPr/>
            </a:pPr>
            <a:endParaRPr lang="en-US" dirty="0" smtClean="0">
              <a:solidFill>
                <a:schemeClr val="accent3">
                  <a:lumMod val="60000"/>
                  <a:lumOff val="40000"/>
                </a:schemeClr>
              </a:solidFill>
            </a:endParaRPr>
          </a:p>
          <a:p>
            <a:pPr>
              <a:buNone/>
              <a:defRPr/>
            </a:pPr>
            <a:endParaRPr lang="en-US" dirty="0">
              <a:solidFill>
                <a:schemeClr val="accent3">
                  <a:lumMod val="60000"/>
                  <a:lumOff val="40000"/>
                </a:schemeClr>
              </a:solidFill>
            </a:endParaRPr>
          </a:p>
        </p:txBody>
      </p:sp>
    </p:spTree>
    <p:extLst>
      <p:ext uri="{BB962C8B-B14F-4D97-AF65-F5344CB8AC3E}">
        <p14:creationId xmlns:p14="http://schemas.microsoft.com/office/powerpoint/2010/main" val="529582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029200" cy="1143000"/>
          </a:xfrm>
        </p:spPr>
        <p:txBody>
          <a:bodyPr rtlCol="0">
            <a:normAutofit/>
          </a:bodyPr>
          <a:lstStyle/>
          <a:p>
            <a:pPr>
              <a:defRPr/>
            </a:pPr>
            <a:r>
              <a:rPr lang="en-US" dirty="0" smtClean="0">
                <a:solidFill>
                  <a:schemeClr val="accent3">
                    <a:lumMod val="60000"/>
                    <a:lumOff val="40000"/>
                  </a:schemeClr>
                </a:solidFill>
              </a:rPr>
              <a:t>Biodiversity</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524000" y="1524001"/>
            <a:ext cx="4419600" cy="4525963"/>
          </a:xfrm>
        </p:spPr>
        <p:txBody>
          <a:bodyPr rtlCol="0">
            <a:normAutofit lnSpcReduction="10000"/>
          </a:bodyPr>
          <a:lstStyle/>
          <a:p>
            <a:pPr>
              <a:defRPr/>
            </a:pPr>
            <a:r>
              <a:rPr lang="en-US" i="1" dirty="0" smtClean="0">
                <a:solidFill>
                  <a:schemeClr val="accent3">
                    <a:lumMod val="60000"/>
                    <a:lumOff val="40000"/>
                  </a:schemeClr>
                </a:solidFill>
              </a:rPr>
              <a:t>Simplest measure of biodiversity is the number of different species that live in a certain area</a:t>
            </a:r>
          </a:p>
          <a:p>
            <a:pPr>
              <a:defRPr/>
            </a:pPr>
            <a:r>
              <a:rPr lang="en-US" i="1" dirty="0" smtClean="0">
                <a:solidFill>
                  <a:schemeClr val="accent3">
                    <a:lumMod val="60000"/>
                    <a:lumOff val="40000"/>
                  </a:schemeClr>
                </a:solidFill>
              </a:rPr>
              <a:t>EX: 1 hectare of US contains about 30 different tree species VS 1 hectare of Amazon rainforest that contains 300 species of trees</a:t>
            </a:r>
          </a:p>
          <a:p>
            <a:pPr>
              <a:defRPr/>
            </a:pPr>
            <a:r>
              <a:rPr lang="en-US" i="1" dirty="0" smtClean="0">
                <a:solidFill>
                  <a:schemeClr val="accent3">
                    <a:lumMod val="60000"/>
                    <a:lumOff val="40000"/>
                  </a:schemeClr>
                </a:solidFill>
              </a:rPr>
              <a:t>Which has the greatest biodiversity?</a:t>
            </a: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8" y="381001"/>
            <a:ext cx="4227512"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147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6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rPr>
              <a:t>Why is </a:t>
            </a:r>
            <a:r>
              <a:rPr lang="en-US" dirty="0" smtClean="0">
                <a:solidFill>
                  <a:schemeClr val="accent3">
                    <a:lumMod val="60000"/>
                    <a:lumOff val="40000"/>
                  </a:schemeClr>
                </a:solidFill>
                <a:hlinkClick r:id="rId2"/>
              </a:rPr>
              <a:t>biodiversity important</a:t>
            </a:r>
            <a:r>
              <a:rPr lang="en-US" dirty="0" smtClean="0">
                <a:solidFill>
                  <a:schemeClr val="accent3">
                    <a:lumMod val="60000"/>
                    <a:lumOff val="40000"/>
                  </a:schemeClr>
                </a:solidFill>
              </a:rPr>
              <a:t>?</a:t>
            </a:r>
            <a:endParaRPr lang="en-US" dirty="0">
              <a:solidFill>
                <a:schemeClr val="accent3">
                  <a:lumMod val="60000"/>
                  <a:lumOff val="40000"/>
                </a:schemeClr>
              </a:solidFill>
            </a:endParaRPr>
          </a:p>
        </p:txBody>
      </p:sp>
      <p:sp>
        <p:nvSpPr>
          <p:cNvPr id="46083" name="Content Placeholder 2"/>
          <p:cNvSpPr>
            <a:spLocks noGrp="1"/>
          </p:cNvSpPr>
          <p:nvPr>
            <p:ph idx="1"/>
          </p:nvPr>
        </p:nvSpPr>
        <p:spPr/>
        <p:txBody>
          <a:bodyPr/>
          <a:lstStyle/>
          <a:p>
            <a:r>
              <a:rPr lang="en-US" sz="2600" b="1"/>
              <a:t>All living things are interdependent</a:t>
            </a:r>
            <a:r>
              <a:rPr lang="en-US" sz="2600"/>
              <a:t>-any given species depends on the services of another species to survive.</a:t>
            </a:r>
          </a:p>
          <a:p>
            <a:r>
              <a:rPr lang="en-US" sz="2600" b="1"/>
              <a:t>Limits chances of a species extinction</a:t>
            </a:r>
            <a:r>
              <a:rPr lang="en-US" sz="2600"/>
              <a:t>-genetic variation in a population prevents one pest or disease from completely wiping out the population. </a:t>
            </a:r>
          </a:p>
          <a:p>
            <a:r>
              <a:rPr lang="en-US" sz="2600" b="1"/>
              <a:t>Variety of organisms help to maintain an ecosystem</a:t>
            </a:r>
            <a:r>
              <a:rPr lang="en-US" sz="2600"/>
              <a:t>-organisms collectively can contribute to soil formation, pollution breakdown, nutrient storage, or contribute to climate stability.</a:t>
            </a:r>
          </a:p>
          <a:p>
            <a:r>
              <a:rPr lang="en-US" sz="2600" b="1"/>
              <a:t>Greater biodiversity provides larger pool of resources</a:t>
            </a:r>
            <a:r>
              <a:rPr lang="en-US" sz="2600"/>
              <a:t>-more organisms we can use for food, medicinal purposes, wood products, animals for breeding stocks, etc.</a:t>
            </a:r>
            <a:endParaRPr lang="en-US" sz="2600" b="1"/>
          </a:p>
        </p:txBody>
      </p:sp>
    </p:spTree>
    <p:extLst>
      <p:ext uri="{BB962C8B-B14F-4D97-AF65-F5344CB8AC3E}">
        <p14:creationId xmlns:p14="http://schemas.microsoft.com/office/powerpoint/2010/main" val="1664272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60000"/>
                    <a:lumOff val="40000"/>
                  </a:schemeClr>
                </a:solidFill>
              </a:rPr>
              <a:t>Threats to Biodiversity</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524000" y="1600201"/>
            <a:ext cx="3733800" cy="4525963"/>
          </a:xfrm>
        </p:spPr>
        <p:txBody>
          <a:bodyPr rtlCol="0">
            <a:normAutofit/>
          </a:bodyPr>
          <a:lstStyle/>
          <a:p>
            <a:pPr>
              <a:defRPr/>
            </a:pPr>
            <a:r>
              <a:rPr lang="en-US" dirty="0" smtClean="0">
                <a:solidFill>
                  <a:schemeClr val="accent3">
                    <a:lumMod val="60000"/>
                    <a:lumOff val="40000"/>
                  </a:schemeClr>
                </a:solidFill>
              </a:rPr>
              <a:t>Human population growth</a:t>
            </a:r>
          </a:p>
          <a:p>
            <a:pPr>
              <a:defRPr/>
            </a:pPr>
            <a:r>
              <a:rPr lang="en-US" dirty="0" smtClean="0">
                <a:solidFill>
                  <a:schemeClr val="accent3">
                    <a:lumMod val="60000"/>
                    <a:lumOff val="40000"/>
                  </a:schemeClr>
                </a:solidFill>
              </a:rPr>
              <a:t>Invasive species</a:t>
            </a:r>
          </a:p>
          <a:p>
            <a:pPr>
              <a:defRPr/>
            </a:pPr>
            <a:r>
              <a:rPr lang="en-US" dirty="0" smtClean="0">
                <a:solidFill>
                  <a:schemeClr val="accent3">
                    <a:lumMod val="60000"/>
                    <a:lumOff val="40000"/>
                  </a:schemeClr>
                </a:solidFill>
              </a:rPr>
              <a:t>Habitat alteration</a:t>
            </a:r>
          </a:p>
          <a:p>
            <a:pPr>
              <a:defRPr/>
            </a:pPr>
            <a:r>
              <a:rPr lang="en-US" dirty="0" smtClean="0">
                <a:solidFill>
                  <a:schemeClr val="accent3">
                    <a:lumMod val="60000"/>
                    <a:lumOff val="40000"/>
                  </a:schemeClr>
                </a:solidFill>
              </a:rPr>
              <a:t>Pollution – air, water, trash, etc</a:t>
            </a:r>
          </a:p>
          <a:p>
            <a:pPr>
              <a:defRPr/>
            </a:pPr>
            <a:r>
              <a:rPr lang="en-US" dirty="0" smtClean="0">
                <a:solidFill>
                  <a:schemeClr val="accent3">
                    <a:lumMod val="60000"/>
                    <a:lumOff val="40000"/>
                  </a:schemeClr>
                </a:solidFill>
              </a:rPr>
              <a:t>Overharvesting</a:t>
            </a:r>
          </a:p>
          <a:p>
            <a:pPr>
              <a:defRPr/>
            </a:pPr>
            <a:r>
              <a:rPr lang="en-US" dirty="0" smtClean="0">
                <a:solidFill>
                  <a:schemeClr val="accent3">
                    <a:lumMod val="60000"/>
                    <a:lumOff val="40000"/>
                  </a:schemeClr>
                </a:solidFill>
              </a:rPr>
              <a:t>Poaching</a:t>
            </a:r>
          </a:p>
          <a:p>
            <a:pPr>
              <a:defRPr/>
            </a:pPr>
            <a:r>
              <a:rPr lang="en-US" dirty="0" smtClean="0">
                <a:solidFill>
                  <a:schemeClr val="accent3">
                    <a:lumMod val="60000"/>
                    <a:lumOff val="40000"/>
                  </a:schemeClr>
                </a:solidFill>
              </a:rPr>
              <a:t>Exotic Species Trade</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6" y="1828801"/>
            <a:ext cx="55721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788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800" dirty="0">
                <a:solidFill>
                  <a:schemeClr val="accent3">
                    <a:lumMod val="40000"/>
                    <a:lumOff val="60000"/>
                  </a:schemeClr>
                </a:solidFill>
              </a:rPr>
              <a:t>Human Population Growth</a:t>
            </a:r>
          </a:p>
        </p:txBody>
      </p:sp>
      <p:sp>
        <p:nvSpPr>
          <p:cNvPr id="3" name="Content Placeholder 2"/>
          <p:cNvSpPr>
            <a:spLocks noGrp="1"/>
          </p:cNvSpPr>
          <p:nvPr>
            <p:ph idx="1"/>
          </p:nvPr>
        </p:nvSpPr>
        <p:spPr>
          <a:xfrm>
            <a:off x="1524000" y="1524001"/>
            <a:ext cx="3657600" cy="4525963"/>
          </a:xfrm>
        </p:spPr>
        <p:txBody>
          <a:bodyPr rtlCol="0">
            <a:normAutofit fontScale="85000" lnSpcReduction="20000"/>
          </a:bodyPr>
          <a:lstStyle/>
          <a:p>
            <a:pPr>
              <a:defRPr/>
            </a:pPr>
            <a:r>
              <a:rPr lang="en-US" dirty="0" smtClean="0">
                <a:solidFill>
                  <a:schemeClr val="accent3">
                    <a:lumMod val="40000"/>
                    <a:lumOff val="60000"/>
                  </a:schemeClr>
                </a:solidFill>
              </a:rPr>
              <a:t>Current birth rate is higher than death rate, so Earth’s population is steadfastly  increasing.  </a:t>
            </a:r>
          </a:p>
          <a:p>
            <a:pPr>
              <a:defRPr/>
            </a:pPr>
            <a:r>
              <a:rPr lang="en-US" dirty="0" smtClean="0">
                <a:solidFill>
                  <a:schemeClr val="accent3">
                    <a:lumMod val="40000"/>
                    <a:lumOff val="60000"/>
                  </a:schemeClr>
                </a:solidFill>
              </a:rPr>
              <a:t>Demand for resources is increasing.  However, the amount of resources is not increasing.</a:t>
            </a:r>
          </a:p>
          <a:p>
            <a:pPr>
              <a:defRPr/>
            </a:pPr>
            <a:r>
              <a:rPr lang="en-US" dirty="0" smtClean="0">
                <a:solidFill>
                  <a:schemeClr val="accent3">
                    <a:lumMod val="40000"/>
                    <a:lumOff val="60000"/>
                  </a:schemeClr>
                </a:solidFill>
              </a:rPr>
              <a:t>At some point, Earth’s population may go beyond its carrying capacity and there will not be enough resources to supply the needs of the population.</a:t>
            </a:r>
            <a:endParaRPr lang="en-US" dirty="0">
              <a:solidFill>
                <a:schemeClr val="accent3">
                  <a:lumMod val="40000"/>
                  <a:lumOff val="60000"/>
                </a:schemeClr>
              </a:solidFill>
            </a:endParaRPr>
          </a:p>
        </p:txBody>
      </p:sp>
      <p:pic>
        <p:nvPicPr>
          <p:cNvPr id="48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976" y="1600201"/>
            <a:ext cx="5407025"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20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rtlCol="0">
            <a:normAutofit/>
          </a:bodyPr>
          <a:lstStyle/>
          <a:p>
            <a:pPr>
              <a:defRPr/>
            </a:pPr>
            <a:r>
              <a:rPr lang="en-US" dirty="0" smtClean="0">
                <a:solidFill>
                  <a:schemeClr val="accent3">
                    <a:lumMod val="40000"/>
                    <a:lumOff val="60000"/>
                  </a:schemeClr>
                </a:solidFill>
              </a:rPr>
              <a:t>Invasive Species</a:t>
            </a:r>
            <a:endParaRPr lang="en-US" dirty="0">
              <a:solidFill>
                <a:schemeClr val="accent3">
                  <a:lumMod val="40000"/>
                  <a:lumOff val="60000"/>
                </a:schemeClr>
              </a:solidFill>
            </a:endParaRPr>
          </a:p>
        </p:txBody>
      </p:sp>
      <p:sp>
        <p:nvSpPr>
          <p:cNvPr id="3" name="Content Placeholder 2"/>
          <p:cNvSpPr>
            <a:spLocks noGrp="1"/>
          </p:cNvSpPr>
          <p:nvPr>
            <p:ph idx="1"/>
          </p:nvPr>
        </p:nvSpPr>
        <p:spPr>
          <a:xfrm>
            <a:off x="1981200" y="1600201"/>
            <a:ext cx="4876800" cy="4525963"/>
          </a:xfrm>
        </p:spPr>
        <p:txBody>
          <a:bodyPr rtlCol="0">
            <a:normAutofit/>
          </a:bodyPr>
          <a:lstStyle/>
          <a:p>
            <a:pPr>
              <a:defRPr/>
            </a:pPr>
            <a:r>
              <a:rPr lang="en-US" dirty="0" smtClean="0">
                <a:solidFill>
                  <a:schemeClr val="accent3">
                    <a:lumMod val="40000"/>
                    <a:lumOff val="60000"/>
                  </a:schemeClr>
                </a:solidFill>
              </a:rPr>
              <a:t>A nonnative species whose introduction causes economic, environmental, human health issues by disrupting ecosystem.  </a:t>
            </a:r>
          </a:p>
          <a:p>
            <a:pPr>
              <a:defRPr/>
            </a:pPr>
            <a:r>
              <a:rPr lang="en-US" dirty="0" smtClean="0">
                <a:solidFill>
                  <a:schemeClr val="accent3">
                    <a:lumMod val="40000"/>
                    <a:lumOff val="60000"/>
                  </a:schemeClr>
                </a:solidFill>
              </a:rPr>
              <a:t>Take resources from native species.</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195388"/>
            <a:ext cx="3733800"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9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rtlCol="0">
            <a:normAutofit/>
          </a:bodyPr>
          <a:lstStyle/>
          <a:p>
            <a:pPr>
              <a:defRPr/>
            </a:pPr>
            <a:r>
              <a:rPr lang="en-US" dirty="0" smtClean="0">
                <a:solidFill>
                  <a:schemeClr val="accent3">
                    <a:lumMod val="40000"/>
                    <a:lumOff val="60000"/>
                  </a:schemeClr>
                </a:solidFill>
              </a:rPr>
              <a:t>Invasive Species </a:t>
            </a:r>
            <a:endParaRPr lang="en-US" dirty="0">
              <a:solidFill>
                <a:schemeClr val="accent3">
                  <a:lumMod val="40000"/>
                  <a:lumOff val="60000"/>
                </a:schemeClr>
              </a:solidFill>
            </a:endParaRPr>
          </a:p>
        </p:txBody>
      </p:sp>
      <p:sp>
        <p:nvSpPr>
          <p:cNvPr id="3" name="Content Placeholder 2"/>
          <p:cNvSpPr>
            <a:spLocks noGrp="1"/>
          </p:cNvSpPr>
          <p:nvPr>
            <p:ph idx="1"/>
          </p:nvPr>
        </p:nvSpPr>
        <p:spPr>
          <a:xfrm>
            <a:off x="1676400" y="914400"/>
            <a:ext cx="4572000" cy="5943600"/>
          </a:xfrm>
        </p:spPr>
        <p:txBody>
          <a:bodyPr rtlCol="0">
            <a:normAutofit/>
          </a:bodyPr>
          <a:lstStyle/>
          <a:p>
            <a:pPr>
              <a:defRPr/>
            </a:pPr>
            <a:r>
              <a:rPr lang="en-US" i="1" dirty="0" smtClean="0">
                <a:solidFill>
                  <a:schemeClr val="accent3">
                    <a:lumMod val="40000"/>
                    <a:lumOff val="60000"/>
                  </a:schemeClr>
                </a:solidFill>
              </a:rPr>
              <a:t>Kudzu introduced intentionally to US as an ornamental plant and to help reduce soil erosion.  However, it grows rapidly, smothering areas of native plants.</a:t>
            </a:r>
          </a:p>
          <a:p>
            <a:pPr>
              <a:defRPr/>
            </a:pPr>
            <a:r>
              <a:rPr lang="en-US" i="1" dirty="0" smtClean="0">
                <a:solidFill>
                  <a:schemeClr val="accent3">
                    <a:lumMod val="40000"/>
                    <a:lumOff val="60000"/>
                  </a:schemeClr>
                </a:solidFill>
              </a:rPr>
              <a:t>Zebra mussels were introduced unintentionally to Great Lakes from ballasts of ships.  These fast growing mussels clear the water, but block many food chains.</a:t>
            </a:r>
            <a:endParaRPr lang="en-US" i="1" dirty="0">
              <a:solidFill>
                <a:schemeClr val="accent3">
                  <a:lumMod val="40000"/>
                  <a:lumOff val="60000"/>
                </a:schemeClr>
              </a:solidFill>
            </a:endParaRP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050" y="3848100"/>
            <a:ext cx="44259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6" y="914400"/>
            <a:ext cx="4511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508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p:txBody>
          <a:bodyPr/>
          <a:lstStyle/>
          <a:p>
            <a:endParaRPr lang="en-US" smtClean="0"/>
          </a:p>
        </p:txBody>
      </p:sp>
      <p:pic>
        <p:nvPicPr>
          <p:cNvPr id="51204" name="Picture 2" descr="File:Zebra mussel infestation Ormond Lo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28600"/>
            <a:ext cx="8740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306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accent3">
                    <a:lumMod val="40000"/>
                    <a:lumOff val="60000"/>
                  </a:schemeClr>
                </a:solidFill>
              </a:rPr>
              <a:t>Invasive Species Present in NC</a:t>
            </a:r>
            <a:endParaRPr lang="en-US" dirty="0">
              <a:solidFill>
                <a:schemeClr val="accent3">
                  <a:lumMod val="40000"/>
                  <a:lumOff val="60000"/>
                </a:schemeClr>
              </a:solidFill>
            </a:endParaRPr>
          </a:p>
        </p:txBody>
      </p:sp>
      <p:sp>
        <p:nvSpPr>
          <p:cNvPr id="3" name="Content Placeholder 2"/>
          <p:cNvSpPr>
            <a:spLocks noGrp="1"/>
          </p:cNvSpPr>
          <p:nvPr>
            <p:ph idx="1"/>
          </p:nvPr>
        </p:nvSpPr>
        <p:spPr>
          <a:xfrm>
            <a:off x="1981200" y="1600200"/>
            <a:ext cx="8229600" cy="2819400"/>
          </a:xfrm>
        </p:spPr>
        <p:txBody>
          <a:bodyPr rtlCol="0">
            <a:normAutofit/>
          </a:bodyPr>
          <a:lstStyle/>
          <a:p>
            <a:pPr>
              <a:defRPr/>
            </a:pPr>
            <a:r>
              <a:rPr lang="en-US" i="1" dirty="0" smtClean="0">
                <a:solidFill>
                  <a:schemeClr val="accent3">
                    <a:lumMod val="60000"/>
                    <a:lumOff val="40000"/>
                  </a:schemeClr>
                </a:solidFill>
              </a:rPr>
              <a:t>Kudzu, Japanese Honeysuckle, Queen Anne’s Lace, Chinese Privet </a:t>
            </a:r>
            <a:endParaRPr lang="en-US" i="1" dirty="0">
              <a:solidFill>
                <a:schemeClr val="accent3">
                  <a:lumMod val="60000"/>
                  <a:lumOff val="40000"/>
                </a:schemeClr>
              </a:solidFill>
            </a:endParaRP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76750"/>
            <a:ext cx="4800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2514601"/>
            <a:ext cx="28575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25908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504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724</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Biodiversity</vt:lpstr>
      <vt:lpstr>Biodiversity</vt:lpstr>
      <vt:lpstr>Why is biodiversity important?</vt:lpstr>
      <vt:lpstr>Threats to Biodiversity</vt:lpstr>
      <vt:lpstr>Human Population Growth</vt:lpstr>
      <vt:lpstr>Invasive Species</vt:lpstr>
      <vt:lpstr>Invasive Species </vt:lpstr>
      <vt:lpstr>PowerPoint Presentation</vt:lpstr>
      <vt:lpstr>Invasive Species Present in NC</vt:lpstr>
      <vt:lpstr>Invasive Species Present in NC</vt:lpstr>
      <vt:lpstr>Habitat Alteration</vt:lpstr>
      <vt:lpstr>Habitat Fragmentation</vt:lpstr>
      <vt:lpstr>Over Harvesting</vt:lpstr>
      <vt:lpstr>Pollution – Habitat Degradation</vt:lpstr>
      <vt:lpstr>Acid Rain</vt:lpstr>
      <vt:lpstr>Eutrophication</vt:lpstr>
      <vt:lpstr>Trash Pollution</vt:lpstr>
      <vt:lpstr>Consequences of Loss of Biodiversity</vt:lpstr>
      <vt:lpstr>How to Protect Biodiversity?</vt:lpstr>
    </vt:vector>
  </TitlesOfParts>
  <Company>Harnett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dc:title>
  <dc:creator>Debragail Smith</dc:creator>
  <cp:lastModifiedBy>Debragail Smith</cp:lastModifiedBy>
  <cp:revision>1</cp:revision>
  <dcterms:created xsi:type="dcterms:W3CDTF">2016-07-25T13:36:29Z</dcterms:created>
  <dcterms:modified xsi:type="dcterms:W3CDTF">2016-07-25T13:37:47Z</dcterms:modified>
</cp:coreProperties>
</file>