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99" r:id="rId3"/>
    <p:sldId id="305" r:id="rId4"/>
    <p:sldId id="264" r:id="rId5"/>
    <p:sldId id="324" r:id="rId6"/>
    <p:sldId id="262" r:id="rId7"/>
    <p:sldId id="263" r:id="rId8"/>
    <p:sldId id="265" r:id="rId9"/>
    <p:sldId id="310" r:id="rId10"/>
    <p:sldId id="269" r:id="rId11"/>
    <p:sldId id="308" r:id="rId12"/>
    <p:sldId id="303" r:id="rId13"/>
    <p:sldId id="304" r:id="rId14"/>
    <p:sldId id="302" r:id="rId15"/>
    <p:sldId id="270" r:id="rId16"/>
    <p:sldId id="271" r:id="rId17"/>
    <p:sldId id="272" r:id="rId18"/>
    <p:sldId id="273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15" autoAdjust="0"/>
    <p:restoredTop sz="86379" autoAdjust="0"/>
  </p:normalViewPr>
  <p:slideViewPr>
    <p:cSldViewPr>
      <p:cViewPr varScale="1">
        <p:scale>
          <a:sx n="64" d="100"/>
          <a:sy n="64" d="100"/>
        </p:scale>
        <p:origin x="92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2BC5815-C92D-40D4-827F-099FBD0DD97D}" type="datetimeFigureOut">
              <a:rPr lang="en-US"/>
              <a:pPr>
                <a:defRPr/>
              </a:pPr>
              <a:t>7/19/2016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4ABE411-7AA5-4921-9901-A454688C43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0083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B68727-C3A5-4AB1-8CFC-9808B5D7C1B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5945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DB51F8-71F4-469F-BE82-12DF0A9BCA0A}" type="datetimeFigureOut">
              <a:rPr lang="en-US"/>
              <a:pPr>
                <a:defRPr/>
              </a:pPr>
              <a:t>7/19/2016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ABB16D-B67B-4EFD-A951-AE0BE99F88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E4AB38-6CD9-4E7B-8C10-83209AE253AE}" type="datetimeFigureOut">
              <a:rPr lang="en-US"/>
              <a:pPr>
                <a:defRPr/>
              </a:pPr>
              <a:t>7/19/2016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68ED55-77DA-4291-9E4E-EED251EE5D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58A876-A1A8-4931-901D-F9B8DE18292D}" type="datetimeFigureOut">
              <a:rPr lang="en-US"/>
              <a:pPr>
                <a:defRPr/>
              </a:pPr>
              <a:t>7/19/2016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D7B136-35B1-49C4-B4BE-AA9E76A743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01AC49-F052-4CC6-B691-7D57CAC22C0E}" type="datetimeFigureOut">
              <a:rPr lang="en-US"/>
              <a:pPr>
                <a:defRPr/>
              </a:pPr>
              <a:t>7/19/2016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06EF18-BCCA-40FD-8A03-0941D762CC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CB351C-521B-417A-B136-72EE02D8309C}" type="datetimeFigureOut">
              <a:rPr lang="en-US"/>
              <a:pPr>
                <a:defRPr/>
              </a:pPr>
              <a:t>7/19/2016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B616EF-5236-4B57-AFA5-6CA9DB4640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4CC477-4DB4-43F0-BE57-5AD95D48EB5C}" type="datetimeFigureOut">
              <a:rPr lang="en-US"/>
              <a:pPr>
                <a:defRPr/>
              </a:pPr>
              <a:t>7/19/2016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CB9657-ACA3-4A3E-99CE-BE3360F573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BEC57-45E7-4FBF-BB7D-D8DCC22D0C37}" type="datetimeFigureOut">
              <a:rPr lang="en-US"/>
              <a:pPr>
                <a:defRPr/>
              </a:pPr>
              <a:t>7/19/2016</a:t>
            </a:fld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D9C5C5-CF43-47A0-854E-A507E3B71E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3AC668-8A46-42B9-A35A-D6636DF21026}" type="datetimeFigureOut">
              <a:rPr lang="en-US"/>
              <a:pPr>
                <a:defRPr/>
              </a:pPr>
              <a:t>7/19/2016</a:t>
            </a:fld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C329AC-735F-4D8E-B1E8-312762F70C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DDF0B4-1BC2-451B-B7CF-2149BDC42577}" type="datetimeFigureOut">
              <a:rPr lang="en-US"/>
              <a:pPr>
                <a:defRPr/>
              </a:pPr>
              <a:t>7/19/2016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196468-E8DE-4C35-9276-8E93BA8A1F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6E4E9A-6A14-44B2-A97D-C74A02001F63}" type="datetimeFigureOut">
              <a:rPr lang="en-US"/>
              <a:pPr>
                <a:defRPr/>
              </a:pPr>
              <a:t>7/19/2016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5F869-795E-491E-B801-1CDB2F56B3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086547-7F4B-4FAF-B982-BA7742685480}" type="datetimeFigureOut">
              <a:rPr lang="en-US"/>
              <a:pPr>
                <a:defRPr/>
              </a:pPr>
              <a:t>7/19/2016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901C58-BD81-4A2C-8FAB-15CA2B2436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058CDEF-7A0C-4781-9C67-9C391B67501D}" type="datetimeFigureOut">
              <a:rPr lang="en-US"/>
              <a:pPr>
                <a:defRPr/>
              </a:pPr>
              <a:t>7/19/2016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F872153-F56F-4E48-B714-CB738255B4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17" r:id="rId2"/>
    <p:sldLayoutId id="2147483726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7" r:id="rId9"/>
    <p:sldLayoutId id="2147483723" r:id="rId10"/>
    <p:sldLayoutId id="214748372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techalive.mtu.edu/meec/module01/Infiltration2.htm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HYDROSPHERE</a:t>
            </a:r>
            <a:endParaRPr lang="en-US" dirty="0"/>
          </a:p>
        </p:txBody>
      </p:sp>
      <p:sp>
        <p:nvSpPr>
          <p:cNvPr id="5123" name="Subtitle 2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 eaLnBrk="1" hangingPunct="1"/>
            <a:r>
              <a:rPr lang="en-US" smtClean="0"/>
              <a:t>Groundwater 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7543" y="1981200"/>
            <a:ext cx="7808913" cy="473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Confined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vs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Unconfined Aquifers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742950"/>
          </a:xfrm>
        </p:spPr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Aquifers of NC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50" y="1447800"/>
            <a:ext cx="8163070" cy="5072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1337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838200"/>
          </a:xfrm>
        </p:spPr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Wells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077200" cy="975515"/>
          </a:xfrm>
        </p:spPr>
        <p:txBody>
          <a:bodyPr/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Wells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are holes dug or drilled deep into the ground to reach a reservoir of groundwater.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57200" y="2590800"/>
            <a:ext cx="2133600" cy="3505200"/>
          </a:xfrm>
        </p:spPr>
        <p:txBody>
          <a:bodyPr/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To produce water, a well must tap into an aquifer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599" y="2590800"/>
            <a:ext cx="6550575" cy="3957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1085850"/>
            <a:ext cx="8229600" cy="819150"/>
          </a:xfrm>
        </p:spPr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Wells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2163763"/>
            <a:ext cx="8229600" cy="4389437"/>
          </a:xfrm>
        </p:spPr>
        <p:txBody>
          <a:bodyPr/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Drawdown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is the difference between the original water-table level and the water level in the pumped well. </a:t>
            </a:r>
          </a:p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Recharge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is the process in which water from precipitation and </a:t>
            </a:r>
            <a:br>
              <a:rPr lang="en-US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runoff is added back to the zone of saturation</a:t>
            </a:r>
          </a:p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Over-pumping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of a well produces a cone of depression around the well.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819912"/>
          </a:xfrm>
        </p:spPr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Wells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9" name="Picture 5" descr="http://cnx.org/content/m41397/1.5/graphics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16886"/>
            <a:ext cx="8749428" cy="6118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73063" y="722313"/>
            <a:ext cx="8229600" cy="609600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500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Threats to Our Water Supply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601663" y="1676400"/>
            <a:ext cx="2751137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6075" indent="-346075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Human demands for freshwater include household use, agriculture, and industry. </a:t>
            </a:r>
          </a:p>
        </p:txBody>
      </p:sp>
      <p:pic>
        <p:nvPicPr>
          <p:cNvPr id="6" name="Picture 7" descr="C10-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13" y="1524000"/>
            <a:ext cx="4357687" cy="5033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5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373063" y="722313"/>
            <a:ext cx="8229600" cy="609600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5000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Threats to Our Water Supply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373063" y="1581150"/>
            <a:ext cx="8229600" cy="476250"/>
          </a:xfrm>
          <a:prstGeom prst="rect">
            <a:avLst/>
          </a:prstGeom>
        </p:spPr>
        <p:txBody>
          <a:bodyPr/>
          <a:lstStyle/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defRPr/>
            </a:pPr>
            <a:r>
              <a:rPr lang="en-US" sz="2800" b="1" dirty="0">
                <a:solidFill>
                  <a:srgbClr val="2A7E2A"/>
                </a:solidFill>
                <a:latin typeface="Times New Roman" pitchFamily="18" charset="0"/>
                <a:cs typeface="Times New Roman" pitchFamily="18" charset="0"/>
              </a:rPr>
              <a:t>Overuse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731838" y="2362200"/>
            <a:ext cx="8012112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6075" indent="-346075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 typeface="Arial" charset="0"/>
              <a:buChar char="–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As human population increases, so does the need for abundant water.</a:t>
            </a:r>
          </a:p>
          <a:p>
            <a:pPr marL="346075" indent="-346075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 typeface="Arial" charset="0"/>
              <a:buChar char="–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If groundwater is pumped out at a rate greater than the recharge rate, the groundwater supply will inevitably decrease, and the water table will drop.</a:t>
            </a:r>
          </a:p>
          <a:p>
            <a:pPr marL="346075" indent="-346075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6075" indent="-346075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 typeface="Arial" charset="0"/>
              <a:buChar char="–"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utoUpdateAnimBg="0" advAuto="0"/>
      <p:bldP spid="9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73063" y="722312"/>
            <a:ext cx="8229600" cy="725487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5000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Threats to Our Water Supply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81000" y="1524000"/>
            <a:ext cx="4038600" cy="420688"/>
          </a:xfrm>
          <a:prstGeom prst="rect">
            <a:avLst/>
          </a:prstGeom>
        </p:spPr>
        <p:txBody>
          <a:bodyPr/>
          <a:lstStyle/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defRPr/>
            </a:pPr>
            <a:r>
              <a:rPr lang="en-US" sz="2800" b="1" dirty="0">
                <a:solidFill>
                  <a:srgbClr val="2A7E2A"/>
                </a:solidFill>
                <a:latin typeface="Times New Roman" pitchFamily="18" charset="0"/>
                <a:cs typeface="Times New Roman" pitchFamily="18" charset="0"/>
              </a:rPr>
              <a:t>Subsidence</a:t>
            </a: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579438" y="1962150"/>
            <a:ext cx="8335962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6075" indent="-346075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 typeface="Arial" charset="0"/>
              <a:buChar char="–"/>
            </a:pPr>
            <a:r>
              <a:rPr lang="en-US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Ground subsidence,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or the sinking of land, is a problem caused by the excessive withdrawal of groundwater. </a:t>
            </a:r>
          </a:p>
        </p:txBody>
      </p:sp>
      <p:pic>
        <p:nvPicPr>
          <p:cNvPr id="2150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3333750"/>
            <a:ext cx="5334000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3048000"/>
            <a:ext cx="3571875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 advAuto="0"/>
      <p:bldP spid="4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C10-13"/>
          <p:cNvPicPr>
            <a:picLocks noChangeAspect="1" noChangeArrowheads="1"/>
          </p:cNvPicPr>
          <p:nvPr/>
        </p:nvPicPr>
        <p:blipFill>
          <a:blip r:embed="rId2" cstate="print"/>
          <a:srcRect r="51875"/>
          <a:stretch>
            <a:fillRect/>
          </a:stretch>
        </p:blipFill>
        <p:spPr bwMode="auto">
          <a:xfrm>
            <a:off x="97926" y="3429000"/>
            <a:ext cx="4599088" cy="3105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8" descr="C10-13"/>
          <p:cNvPicPr>
            <a:picLocks noChangeAspect="1" noChangeArrowheads="1"/>
          </p:cNvPicPr>
          <p:nvPr/>
        </p:nvPicPr>
        <p:blipFill>
          <a:blip r:embed="rId2" cstate="print"/>
          <a:srcRect l="51875"/>
          <a:stretch>
            <a:fillRect/>
          </a:stretch>
        </p:blipFill>
        <p:spPr bwMode="auto">
          <a:xfrm>
            <a:off x="4288925" y="3429000"/>
            <a:ext cx="4626475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73063" y="722312"/>
            <a:ext cx="8229600" cy="725487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500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Threats to Our Water Supply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57200" y="1524000"/>
            <a:ext cx="8229600" cy="476250"/>
          </a:xfrm>
          <a:prstGeom prst="rect">
            <a:avLst/>
          </a:prstGeom>
        </p:spPr>
        <p:txBody>
          <a:bodyPr/>
          <a:lstStyle/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defRPr/>
            </a:pPr>
            <a:r>
              <a:rPr lang="en-US" sz="2800" b="1" dirty="0" smtClean="0">
                <a:solidFill>
                  <a:srgbClr val="2A7E2A"/>
                </a:solidFill>
                <a:latin typeface="Times New Roman" pitchFamily="18" charset="0"/>
                <a:cs typeface="Times New Roman" pitchFamily="18" charset="0"/>
              </a:rPr>
              <a:t>Salt Water Intrusion</a:t>
            </a:r>
            <a:endParaRPr lang="en-US" sz="2800" b="1" dirty="0">
              <a:solidFill>
                <a:srgbClr val="2A7E2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31838" y="1943100"/>
            <a:ext cx="4813300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6075" indent="-346075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 typeface="Arial" charset="0"/>
              <a:buChar char="–"/>
            </a:pP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484188" y="2159000"/>
            <a:ext cx="8050212" cy="142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6075" indent="-346075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 typeface="Arial" charset="0"/>
              <a:buChar char="–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over-pumping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of wells near the ocean can cause the underlying salt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water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to rise into the wells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contaminate the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freshwater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aquifer.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utoUpdateAnimBg="0" advAuto="0"/>
      <p:bldP spid="6" grpId="0" build="p" autoUpdateAnimBg="0"/>
      <p:bldP spid="7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73063" y="722312"/>
            <a:ext cx="8229600" cy="725487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5000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Threats to Our Water Supply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73063" y="1504950"/>
            <a:ext cx="8229600" cy="476250"/>
          </a:xfrm>
          <a:prstGeom prst="rect">
            <a:avLst/>
          </a:prstGeom>
        </p:spPr>
        <p:txBody>
          <a:bodyPr/>
          <a:lstStyle/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defRPr/>
            </a:pPr>
            <a:r>
              <a:rPr lang="en-US" sz="2600" b="1" dirty="0" smtClean="0">
                <a:solidFill>
                  <a:srgbClr val="2A7E2A"/>
                </a:solidFill>
                <a:latin typeface="Times New Roman" pitchFamily="18" charset="0"/>
                <a:cs typeface="Times New Roman" pitchFamily="18" charset="0"/>
              </a:rPr>
              <a:t>Septic Waste Contamination</a:t>
            </a:r>
            <a:endParaRPr lang="en-US" sz="2600" b="1" dirty="0">
              <a:solidFill>
                <a:srgbClr val="2A7E2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7" descr="C10-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5056" y="2077076"/>
            <a:ext cx="8685613" cy="4743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Precipitation &amp; Groundwater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Little precipitation becomes runoff and is returned to the ocean.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rain infiltrates the ground and becomes groundwater.</a:t>
            </a:r>
          </a:p>
          <a:p>
            <a:r>
              <a:rPr lang="en-US" sz="2400" b="1" dirty="0" smtClean="0">
                <a:solidFill>
                  <a:srgbClr val="0051A4"/>
                </a:solidFill>
                <a:latin typeface="Times New Roman" pitchFamily="18" charset="0"/>
                <a:cs typeface="Times New Roman" pitchFamily="18" charset="0"/>
              </a:rPr>
              <a:t>Porosity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is the percentage of pore space in a material.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14"/>
          <p:cNvGrpSpPr>
            <a:grpSpLocks/>
          </p:cNvGrpSpPr>
          <p:nvPr/>
        </p:nvGrpSpPr>
        <p:grpSpPr bwMode="auto">
          <a:xfrm>
            <a:off x="2667000" y="3429000"/>
            <a:ext cx="5486400" cy="3219450"/>
            <a:chOff x="2460" y="2592"/>
            <a:chExt cx="3072" cy="1260"/>
          </a:xfrm>
        </p:grpSpPr>
        <p:pic>
          <p:nvPicPr>
            <p:cNvPr id="8" name="Picture 10" descr="C10-0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460" y="2592"/>
              <a:ext cx="3072" cy="1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 Box 11"/>
            <p:cNvSpPr txBox="1">
              <a:spLocks noChangeArrowheads="1"/>
            </p:cNvSpPr>
            <p:nvPr/>
          </p:nvSpPr>
          <p:spPr bwMode="auto">
            <a:xfrm>
              <a:off x="2601" y="3263"/>
              <a:ext cx="1202" cy="577"/>
            </a:xfrm>
            <a:prstGeom prst="rect">
              <a:avLst/>
            </a:prstGeom>
            <a:solidFill>
              <a:schemeClr val="tx1">
                <a:alpha val="65097"/>
              </a:schemeClr>
            </a:solidFill>
            <a:ln w="9525" algn="ctr">
              <a:noFill/>
              <a:miter lim="800000"/>
              <a:headEnd/>
              <a:tailEnd/>
            </a:ln>
          </p:spPr>
          <p:txBody>
            <a:bodyPr rIns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>
                  <a:solidFill>
                    <a:schemeClr val="bg1"/>
                  </a:solidFill>
                  <a:latin typeface="Constantia" pitchFamily="18" charset="0"/>
                </a:rPr>
                <a:t>Well sorted sediments</a:t>
              </a:r>
            </a:p>
            <a:p>
              <a:pPr algn="ctr">
                <a:lnSpc>
                  <a:spcPct val="90000"/>
                </a:lnSpc>
              </a:pPr>
              <a:r>
                <a:rPr lang="en-US">
                  <a:solidFill>
                    <a:schemeClr val="bg1"/>
                  </a:solidFill>
                  <a:latin typeface="Constantia" pitchFamily="18" charset="0"/>
                </a:rPr>
                <a:t>High porosity</a:t>
              </a:r>
            </a:p>
          </p:txBody>
        </p:sp>
        <p:sp>
          <p:nvSpPr>
            <p:cNvPr id="10" name="Text Box 12"/>
            <p:cNvSpPr txBox="1">
              <a:spLocks noChangeArrowheads="1"/>
            </p:cNvSpPr>
            <p:nvPr/>
          </p:nvSpPr>
          <p:spPr bwMode="auto">
            <a:xfrm>
              <a:off x="4191" y="3263"/>
              <a:ext cx="1202" cy="577"/>
            </a:xfrm>
            <a:prstGeom prst="rect">
              <a:avLst/>
            </a:prstGeom>
            <a:solidFill>
              <a:schemeClr val="tx1">
                <a:alpha val="65097"/>
              </a:schemeClr>
            </a:solidFill>
            <a:ln w="9525" algn="ctr">
              <a:noFill/>
              <a:miter lim="800000"/>
              <a:headEnd/>
              <a:tailEnd/>
            </a:ln>
          </p:spPr>
          <p:txBody>
            <a:bodyPr rIns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>
                  <a:solidFill>
                    <a:schemeClr val="bg1"/>
                  </a:solidFill>
                  <a:latin typeface="Constantia" pitchFamily="18" charset="0"/>
                </a:rPr>
                <a:t>Poorly sorted sediments</a:t>
              </a:r>
            </a:p>
            <a:p>
              <a:pPr algn="ctr">
                <a:lnSpc>
                  <a:spcPct val="90000"/>
                </a:lnSpc>
              </a:pPr>
              <a:r>
                <a:rPr lang="en-US">
                  <a:solidFill>
                    <a:schemeClr val="bg1"/>
                  </a:solidFill>
                  <a:latin typeface="Constantia" pitchFamily="18" charset="0"/>
                </a:rPr>
                <a:t>Low porosity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73063" y="1179513"/>
            <a:ext cx="8229600" cy="877887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4400" b="1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Groundwater Pollution Sources</a:t>
            </a:r>
            <a:endParaRPr lang="en-US" sz="4400" b="1" dirty="0">
              <a:solidFill>
                <a:schemeClr val="tx2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373062" y="2362200"/>
            <a:ext cx="8389937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All major pollution sources need to be identified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eliminated. </a:t>
            </a:r>
          </a:p>
        </p:txBody>
      </p:sp>
      <p:pic>
        <p:nvPicPr>
          <p:cNvPr id="6" name="Picture 9" descr="C10-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9755" y="3119151"/>
            <a:ext cx="8456550" cy="343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5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73063" y="1179513"/>
            <a:ext cx="8229600" cy="801687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5000" b="1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Protecting Our </a:t>
            </a:r>
            <a:r>
              <a:rPr lang="en-US" sz="5000" b="1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Groundwater</a:t>
            </a:r>
            <a:endParaRPr lang="en-US" sz="5000" b="1" dirty="0">
              <a:solidFill>
                <a:schemeClr val="tx2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731838" y="2514600"/>
            <a:ext cx="8012112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6075" indent="-346075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 typeface="Arial" charset="0"/>
              <a:buChar char="–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Pollution plumes may be stopped by the building of impermeable underground barriers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6075" indent="-346075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 typeface="Arial" charset="0"/>
              <a:buChar char="–"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346075" indent="-346075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 typeface="Arial" charset="0"/>
              <a:buChar char="–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Polluted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groundwater can be pumped out for chemical treatment on the surface.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5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 smtClean="0"/>
              <a:t>Groundwater moves by twisting and turning through interconnected small openings. </a:t>
            </a:r>
          </a:p>
          <a:p>
            <a:pPr eaLnBrk="1" hangingPunct="1"/>
            <a:r>
              <a:rPr lang="en-US" altLang="en-US" sz="2800" dirty="0" smtClean="0"/>
              <a:t>The groundwater moves more slowly when the pore spaces are smaller.</a:t>
            </a:r>
          </a:p>
          <a:p>
            <a:pPr eaLnBrk="1" hangingPunct="1"/>
            <a:r>
              <a:rPr lang="en-US" altLang="en-US" sz="2800" dirty="0" smtClean="0">
                <a:hlinkClick r:id="rId2"/>
              </a:rPr>
              <a:t>http://techalive.mtu.edu/meec/module01/Infiltration2.html</a:t>
            </a:r>
            <a:r>
              <a:rPr lang="en-US" altLang="en-US" sz="2800" dirty="0" smtClean="0"/>
              <a:t>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Groundwater Movement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533400" y="685800"/>
            <a:ext cx="8229600" cy="838200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5000" b="1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Groundwater Movement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81000" y="1676400"/>
            <a:ext cx="8229600" cy="1752600"/>
          </a:xfrm>
          <a:prstGeom prst="rect">
            <a:avLst/>
          </a:prstGeom>
        </p:spPr>
        <p:txBody>
          <a:bodyPr/>
          <a:lstStyle/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Groundwater flows downhill in the direction of the slope of the water table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Permeability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is the ability of a material to let </a:t>
            </a:r>
            <a:br>
              <a:rPr lang="en-US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water pass through it. </a:t>
            </a:r>
          </a:p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89718" y="2784539"/>
            <a:ext cx="8412163" cy="452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6075" indent="-346075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373063" y="3648075"/>
            <a:ext cx="488791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6075" indent="-346075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10" descr="C10-04"/>
          <p:cNvPicPr>
            <a:picLocks noChangeAspect="1" noChangeArrowheads="1"/>
          </p:cNvPicPr>
          <p:nvPr/>
        </p:nvPicPr>
        <p:blipFill>
          <a:blip r:embed="rId2" cstate="print"/>
          <a:srcRect r="52536"/>
          <a:stretch>
            <a:fillRect/>
          </a:stretch>
        </p:blipFill>
        <p:spPr bwMode="auto">
          <a:xfrm>
            <a:off x="5848349" y="3427412"/>
            <a:ext cx="3086159" cy="320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9" name="Rectangle 9"/>
          <p:cNvSpPr>
            <a:spLocks noChangeArrowheads="1"/>
          </p:cNvSpPr>
          <p:nvPr/>
        </p:nvSpPr>
        <p:spPr bwMode="auto">
          <a:xfrm>
            <a:off x="685800" y="3617893"/>
            <a:ext cx="52578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High permeability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-large, connected pores Ex sand, gravel</a:t>
            </a:r>
          </a:p>
        </p:txBody>
      </p:sp>
      <p:sp>
        <p:nvSpPr>
          <p:cNvPr id="13320" name="Rectangle 10"/>
          <p:cNvSpPr>
            <a:spLocks noChangeArrowheads="1"/>
          </p:cNvSpPr>
          <p:nvPr/>
        </p:nvSpPr>
        <p:spPr bwMode="auto">
          <a:xfrm>
            <a:off x="685800" y="4648200"/>
            <a:ext cx="45720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Low permeability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-tiny pores, fine grained materials, said to be impermeable Ex silt, clay, shale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 advAuto="0"/>
      <p:bldP spid="5" grpId="0" build="p" autoUpdateAnimBg="0"/>
      <p:bldP spid="7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Groundwater Movement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10" descr="http://energy.cr.usgs.gov/radon/georadon/page1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65260" y="1828800"/>
            <a:ext cx="514514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838200"/>
          </a:xfrm>
        </p:spPr>
        <p:txBody>
          <a:bodyPr/>
          <a:lstStyle/>
          <a:p>
            <a:pPr eaLnBrk="1" hangingPunct="1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Groundwater</a:t>
            </a: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381000" y="1981200"/>
            <a:ext cx="49530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6075" indent="-346075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accent3"/>
              </a:buClr>
              <a:buFont typeface="Arial" pitchFamily="34" charset="0"/>
              <a:buChar char="•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Area above water table is known as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zone of aeration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pores filled with air.</a:t>
            </a:r>
          </a:p>
          <a:p>
            <a:pPr marL="346075" indent="-346075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accent3"/>
              </a:buClr>
              <a:buFont typeface="Arial" pitchFamily="34" charset="0"/>
              <a:buChar char="•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water table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is the upper boundary of the zone of saturation.</a:t>
            </a:r>
          </a:p>
          <a:p>
            <a:pPr marL="346075" indent="-346075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accent3"/>
              </a:buClr>
              <a:buFont typeface="Arial" pitchFamily="34" charset="0"/>
              <a:buChar char="•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zone of saturation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is the depth below Earth’s surface at which groundwater completely fills all the pores of a material. </a:t>
            </a:r>
          </a:p>
          <a:p>
            <a:pPr marL="346075" indent="-346075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accent3"/>
              </a:buClr>
              <a:buFont typeface="Arial" pitchFamily="34" charset="0"/>
              <a:buChar char="•"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6" descr="https://encrypted-tbn1.gstatic.com/images?q=tbn:ANd9GcQLmgQbZidmNNEpLiHBN4yqdssgBP7Gp3b4KbbK9Y3YDIPaLX9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76253" y="2133600"/>
            <a:ext cx="3967747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 autoUpdateAnimBg="0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73063" y="722312"/>
            <a:ext cx="8229600" cy="801687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5000" b="1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Groundwater</a:t>
            </a:r>
            <a:endParaRPr lang="en-US" sz="5000" b="1" dirty="0">
              <a:solidFill>
                <a:schemeClr val="tx2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609600" y="1143000"/>
            <a:ext cx="7935913" cy="238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6075" indent="-346075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 typeface="Arial" charset="0"/>
              <a:buNone/>
            </a:pPr>
            <a:endParaRPr lang="en-US" sz="2400" dirty="0">
              <a:latin typeface="Constantia" pitchFamily="18" charset="0"/>
            </a:endParaRPr>
          </a:p>
          <a:p>
            <a:pPr marL="346075" indent="-346075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 typeface="Arial" charset="0"/>
              <a:buChar char="–"/>
            </a:pPr>
            <a:r>
              <a:rPr lang="en-US" sz="2400" dirty="0">
                <a:latin typeface="Constantia" pitchFamily="18" charset="0"/>
              </a:rPr>
              <a:t>The topography of the water table follows the topography of the land above it.  </a:t>
            </a:r>
          </a:p>
          <a:p>
            <a:pPr marL="346075" indent="-346075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 typeface="Arial" charset="0"/>
              <a:buChar char="–"/>
            </a:pPr>
            <a:r>
              <a:rPr lang="en-US" sz="2400" dirty="0">
                <a:latin typeface="Constantia" pitchFamily="18" charset="0"/>
              </a:rPr>
              <a:t>Because of its dependence on precipitation, the  water table fluctuates with seasonal and other  weather conditions. </a:t>
            </a:r>
          </a:p>
        </p:txBody>
      </p:sp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1" y="3171725"/>
            <a:ext cx="6159500" cy="36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81000" y="1676400"/>
            <a:ext cx="8429625" cy="1752600"/>
          </a:xfrm>
          <a:prstGeom prst="rect">
            <a:avLst/>
          </a:prstGeom>
        </p:spPr>
        <p:txBody>
          <a:bodyPr/>
          <a:lstStyle/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Aquifers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are underwater permeable layers where most groundwater flow takes place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Impermeable layers, called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aquicludes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are barriers to groundwater flow.</a:t>
            </a:r>
          </a:p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9" descr="C10-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3465513"/>
            <a:ext cx="6264275" cy="339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Groundwater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Groundwater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8229600" cy="1966115"/>
          </a:xfrm>
        </p:spPr>
        <p:txBody>
          <a:bodyPr/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Water-table aquifers are unconfined and unprotected, and thus, easily polluted. </a:t>
            </a:r>
          </a:p>
          <a:p>
            <a:pPr marL="346075" indent="-346075">
              <a:lnSpc>
                <a:spcPct val="90000"/>
              </a:lnSpc>
              <a:spcAft>
                <a:spcPct val="20000"/>
              </a:spcAft>
              <a:buClr>
                <a:schemeClr val="accent3"/>
              </a:buClr>
              <a:buFont typeface="Arial" pitchFamily="34" charset="0"/>
              <a:buChar char="•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Deeper aquifers, called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confined aquifers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are sandwiched between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aquicludes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733800"/>
            <a:ext cx="2895600" cy="26670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aquicludes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form barriers that prevent pollutants from reaching such aquifers</a:t>
            </a:r>
            <a:endParaRPr lang="en-US" sz="28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3657600"/>
            <a:ext cx="5410200" cy="3170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TM03457475[[fn=Frame]]</Template>
  <TotalTime>2526</TotalTime>
  <Words>518</Words>
  <Application>Microsoft Office PowerPoint</Application>
  <PresentationFormat>On-screen Show (4:3)</PresentationFormat>
  <Paragraphs>69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Constantia</vt:lpstr>
      <vt:lpstr>Times New Roman</vt:lpstr>
      <vt:lpstr>Wingdings 2</vt:lpstr>
      <vt:lpstr>Flow</vt:lpstr>
      <vt:lpstr>HYDROSPHERE</vt:lpstr>
      <vt:lpstr>Precipitation &amp; Groundwater</vt:lpstr>
      <vt:lpstr>Groundwater Movement</vt:lpstr>
      <vt:lpstr>PowerPoint Presentation</vt:lpstr>
      <vt:lpstr>Groundwater Movement</vt:lpstr>
      <vt:lpstr>Groundwater</vt:lpstr>
      <vt:lpstr>PowerPoint Presentation</vt:lpstr>
      <vt:lpstr>Groundwater</vt:lpstr>
      <vt:lpstr>Groundwater</vt:lpstr>
      <vt:lpstr>Confined vs Unconfined Aquifers</vt:lpstr>
      <vt:lpstr>Aquifers of NC</vt:lpstr>
      <vt:lpstr>Wells</vt:lpstr>
      <vt:lpstr>Wells</vt:lpstr>
      <vt:lpstr>Wells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Harnett County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Hydrosphere</dc:title>
  <dc:creator>jfuller</dc:creator>
  <cp:lastModifiedBy>Debragail Smith</cp:lastModifiedBy>
  <cp:revision>155</cp:revision>
  <dcterms:created xsi:type="dcterms:W3CDTF">2011-10-04T00:41:24Z</dcterms:created>
  <dcterms:modified xsi:type="dcterms:W3CDTF">2016-07-19T04:32:53Z</dcterms:modified>
</cp:coreProperties>
</file>