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65" r:id="rId2"/>
  </p:sldMasterIdLst>
  <p:notesMasterIdLst>
    <p:notesMasterId r:id="rId50"/>
  </p:notesMasterIdLst>
  <p:sldIdLst>
    <p:sldId id="319" r:id="rId3"/>
    <p:sldId id="258" r:id="rId4"/>
    <p:sldId id="259" r:id="rId5"/>
    <p:sldId id="260" r:id="rId6"/>
    <p:sldId id="262" r:id="rId7"/>
    <p:sldId id="263" r:id="rId8"/>
    <p:sldId id="264" r:id="rId9"/>
    <p:sldId id="291" r:id="rId10"/>
    <p:sldId id="265" r:id="rId11"/>
    <p:sldId id="266" r:id="rId12"/>
    <p:sldId id="327" r:id="rId13"/>
    <p:sldId id="330" r:id="rId14"/>
    <p:sldId id="328" r:id="rId15"/>
    <p:sldId id="321" r:id="rId16"/>
    <p:sldId id="267" r:id="rId17"/>
    <p:sldId id="268" r:id="rId18"/>
    <p:sldId id="322" r:id="rId19"/>
    <p:sldId id="269" r:id="rId20"/>
    <p:sldId id="270" r:id="rId21"/>
    <p:sldId id="323" r:id="rId22"/>
    <p:sldId id="271" r:id="rId23"/>
    <p:sldId id="274" r:id="rId24"/>
    <p:sldId id="273" r:id="rId25"/>
    <p:sldId id="292" r:id="rId26"/>
    <p:sldId id="316" r:id="rId27"/>
    <p:sldId id="324" r:id="rId28"/>
    <p:sldId id="317" r:id="rId29"/>
    <p:sldId id="318" r:id="rId30"/>
    <p:sldId id="279" r:id="rId31"/>
    <p:sldId id="280" r:id="rId32"/>
    <p:sldId id="281" r:id="rId33"/>
    <p:sldId id="325" r:id="rId34"/>
    <p:sldId id="282" r:id="rId35"/>
    <p:sldId id="326" r:id="rId36"/>
    <p:sldId id="303" r:id="rId37"/>
    <p:sldId id="284" r:id="rId38"/>
    <p:sldId id="285" r:id="rId39"/>
    <p:sldId id="290" r:id="rId40"/>
    <p:sldId id="293" r:id="rId41"/>
    <p:sldId id="294" r:id="rId42"/>
    <p:sldId id="295" r:id="rId43"/>
    <p:sldId id="297" r:id="rId44"/>
    <p:sldId id="305" r:id="rId45"/>
    <p:sldId id="306" r:id="rId46"/>
    <p:sldId id="308" r:id="rId47"/>
    <p:sldId id="296" r:id="rId48"/>
    <p:sldId id="31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89408" autoAdjust="0"/>
  </p:normalViewPr>
  <p:slideViewPr>
    <p:cSldViewPr>
      <p:cViewPr varScale="1">
        <p:scale>
          <a:sx n="66" d="100"/>
          <a:sy n="66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6D4C-AB05-4CFD-ADC4-D9F535939392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CDA50-9ECE-404A-B923-FEAFA06CA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CDA50-9ECE-404A-B923-FEAFA06CAD8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CDA50-9ECE-404A-B923-FEAFA06CAD8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CDA50-9ECE-404A-B923-FEAFA06CAD8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CDA50-9ECE-404A-B923-FEAFA06CAD8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00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9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7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65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1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7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8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8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93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1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39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0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3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2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1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28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9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05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43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54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755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2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7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9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1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7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8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ECB953-1E3B-448D-B2B2-72639EEC8B7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76A91-8420-4D3D-BA40-385B6A99C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o4WXly4QY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ZS2Klye00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1tnvg6wx6U8" TargetMode="Externa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www.youtube.com/watch?v=a0S8iayJDhQ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maa5Bu1qxo" TargetMode="Externa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_8VqWKZIPrM" TargetMode="Externa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 Impact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We Affect the Biosphere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6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829733"/>
            <a:ext cx="6798734" cy="1303867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How does agriculture affect the lithosphere?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590800"/>
            <a:ext cx="5334000" cy="36576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Soil Erosion </a:t>
            </a:r>
          </a:p>
          <a:p>
            <a:r>
              <a:rPr lang="en-US" b="1" dirty="0" smtClean="0"/>
              <a:t>Deforestation</a:t>
            </a:r>
          </a:p>
          <a:p>
            <a:r>
              <a:rPr lang="en-US" b="1" dirty="0" smtClean="0"/>
              <a:t>Overgrazing</a:t>
            </a:r>
          </a:p>
          <a:p>
            <a:r>
              <a:rPr lang="en-US" b="1" dirty="0" smtClean="0"/>
              <a:t>Desertification</a:t>
            </a:r>
          </a:p>
          <a:p>
            <a:r>
              <a:rPr lang="en-US" b="1" dirty="0" err="1" smtClean="0"/>
              <a:t>Dryland</a:t>
            </a:r>
            <a:r>
              <a:rPr lang="en-US" b="1" dirty="0" smtClean="0"/>
              <a:t> Salinity</a:t>
            </a:r>
          </a:p>
          <a:p>
            <a:r>
              <a:rPr lang="en-US" b="1" dirty="0" smtClean="0"/>
              <a:t>Fresh Water Depletion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</a:t>
            </a:r>
            <a:r>
              <a:rPr lang="en-US" b="1" dirty="0" smtClean="0"/>
              <a:t>griculture</a:t>
            </a:r>
            <a:endParaRPr lang="en-US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76865" y="2286000"/>
            <a:ext cx="6798736" cy="344499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Traditional agriculture techniques, like plowing, remove topsoil and require replanting each year. The United States alone loses almost 3 tons of topsoil per acre per year.</a:t>
            </a:r>
          </a:p>
        </p:txBody>
      </p:sp>
      <p:pic>
        <p:nvPicPr>
          <p:cNvPr id="19460" name="Picture 2" descr="http://t1.gstatic.com/images?q=tbn:ANd9GcTCHQl9JCkPxd1VTv07w7ZxGTmvLrDlbK2g4dalYVGfdTryrl0S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0" y="3962400"/>
            <a:ext cx="4191000" cy="27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t3.gstatic.com/images?q=tbn:ANd9GcTFKAxAvZk4ImOLgqwPSMv7EiQYkYMxe60BwoECXmJcZQp5SI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19" y="3962400"/>
            <a:ext cx="42243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Soil Erosion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3318935" cy="36820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Soil erosion is the movement of soil components, especially surface litter and topsoil, by wind or water.</a:t>
            </a:r>
          </a:p>
          <a:p>
            <a:r>
              <a:rPr lang="en-US" b="1" dirty="0"/>
              <a:t>Soil erosion increases through activities such as farming, logging, construction, overgrazing, and off-road vehicles.</a:t>
            </a:r>
          </a:p>
          <a:p>
            <a:endParaRPr lang="en-US" b="1" dirty="0"/>
          </a:p>
        </p:txBody>
      </p:sp>
      <p:pic>
        <p:nvPicPr>
          <p:cNvPr id="4" name="Picture1" descr="1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887662"/>
            <a:ext cx="44069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Deforestation</a:t>
            </a:r>
            <a:endParaRPr lang="en-US" b="1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429000" cy="495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b="1" dirty="0" smtClean="0">
                <a:ea typeface="+mn-ea"/>
              </a:rPr>
              <a:t>Forests are cut down for the purpose of building  and agriculture</a:t>
            </a:r>
          </a:p>
          <a:p>
            <a:pPr>
              <a:spcAft>
                <a:spcPts val="0"/>
              </a:spcAft>
              <a:defRPr/>
            </a:pPr>
            <a:r>
              <a:rPr lang="en-US" b="1" dirty="0" smtClean="0">
                <a:ea typeface="+mn-ea"/>
              </a:rPr>
              <a:t>Removing plants increases the rate of erosion, because the plant roots no longer secure the soil in one 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506082" cy="25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Deforestation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81" y="1981200"/>
            <a:ext cx="6636901" cy="41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829733"/>
            <a:ext cx="6798734" cy="1303867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Effects of Deforestation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467600" cy="35814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Deforestation means a loss of habitats, which means a loss in biodiversity</a:t>
            </a:r>
          </a:p>
          <a:p>
            <a:pPr lvl="1"/>
            <a:r>
              <a:rPr lang="en-US" b="1" dirty="0" smtClean="0"/>
              <a:t>All the different life forms in an area</a:t>
            </a:r>
          </a:p>
          <a:p>
            <a:r>
              <a:rPr lang="en-US" b="1" dirty="0" smtClean="0"/>
              <a:t>Increased erosion degrades soil</a:t>
            </a:r>
          </a:p>
          <a:p>
            <a:r>
              <a:rPr lang="en-US" b="1" dirty="0" smtClean="0"/>
              <a:t>Increased evaporation leading to drought</a:t>
            </a:r>
          </a:p>
          <a:p>
            <a:r>
              <a:rPr lang="en-US" b="1" dirty="0" smtClean="0"/>
              <a:t>Higher CO</a:t>
            </a:r>
            <a:r>
              <a:rPr lang="en-US" b="1" baseline="-25000" dirty="0" smtClean="0"/>
              <a:t>2</a:t>
            </a:r>
            <a:r>
              <a:rPr lang="en-US" b="1" dirty="0"/>
              <a:t> </a:t>
            </a:r>
            <a:r>
              <a:rPr lang="en-US" b="1" dirty="0" smtClean="0"/>
              <a:t>in the air</a:t>
            </a:r>
          </a:p>
          <a:p>
            <a:pPr lvl="1"/>
            <a:r>
              <a:rPr lang="en-US" b="1" dirty="0" smtClean="0"/>
              <a:t>Less photosynthesis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5715000"/>
            <a:ext cx="502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How does burning trees contribute to climate change?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exactly is overgrazing?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391400" cy="3276600"/>
          </a:xfrm>
          <a:noFill/>
        </p:spPr>
        <p:txBody>
          <a:bodyPr>
            <a:normAutofit lnSpcReduction="10000"/>
          </a:bodyPr>
          <a:lstStyle/>
          <a:p>
            <a:r>
              <a:rPr lang="en-US" b="1" dirty="0"/>
              <a:t>Occurs from having more animals on a piece of land than it can support</a:t>
            </a:r>
          </a:p>
          <a:p>
            <a:r>
              <a:rPr lang="en-US" b="1" dirty="0" smtClean="0"/>
              <a:t>Plants are exposed to grazing with insufficient recovery period causing roots to grow smaller and eventually plants begin to die off</a:t>
            </a:r>
          </a:p>
          <a:p>
            <a:r>
              <a:rPr lang="en-US" b="1" dirty="0" smtClean="0"/>
              <a:t>Soil compaction due to animal trampling can cause the soil to lose its infiltration capacity and increase runoff 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Overgrazing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7" y="1981200"/>
            <a:ext cx="6454310" cy="42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5800"/>
            <a:ext cx="6798734" cy="1303867"/>
          </a:xfrm>
          <a:noFill/>
        </p:spPr>
        <p:txBody>
          <a:bodyPr/>
          <a:lstStyle/>
          <a:p>
            <a:r>
              <a:rPr lang="en-US" b="1" dirty="0" smtClean="0"/>
              <a:t>What about desertification?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3886200" cy="4418664"/>
          </a:xfrm>
          <a:noFill/>
        </p:spPr>
        <p:txBody>
          <a:bodyPr>
            <a:normAutofit fontScale="92500"/>
          </a:bodyPr>
          <a:lstStyle/>
          <a:p>
            <a:r>
              <a:rPr lang="en-US" b="1" dirty="0" smtClean="0"/>
              <a:t>The process of land becoming a desert, characterized by loss of bodies of water and plant life</a:t>
            </a:r>
          </a:p>
          <a:p>
            <a:r>
              <a:rPr lang="en-US" b="1" dirty="0" smtClean="0"/>
              <a:t>Occurs when overgrazing happens in already dry areas</a:t>
            </a:r>
          </a:p>
          <a:p>
            <a:r>
              <a:rPr lang="en-US" b="1" dirty="0" smtClean="0"/>
              <a:t>Can be caused by the weight of cattle pressing on the land until it becomes too compacted for plants to grow</a:t>
            </a:r>
            <a:endParaRPr lang="en-US" b="1" dirty="0"/>
          </a:p>
        </p:txBody>
      </p:sp>
      <p:pic>
        <p:nvPicPr>
          <p:cNvPr id="7" name="Picture 8" descr="http://ts1.mm.bing.net/th?id=H.4871580652536316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3265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dryland</a:t>
            </a:r>
            <a:r>
              <a:rPr lang="en-US" b="1" dirty="0" smtClean="0"/>
              <a:t> salinity?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2438400"/>
            <a:ext cx="7543800" cy="37338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Gradual loss of farmland from rising salt</a:t>
            </a:r>
          </a:p>
          <a:p>
            <a:pPr lvl="1"/>
            <a:r>
              <a:rPr lang="en-US" b="1" dirty="0" smtClean="0"/>
              <a:t>Salt is located underground but pulled upwards when water tables rise</a:t>
            </a:r>
          </a:p>
          <a:p>
            <a:pPr lvl="2"/>
            <a:r>
              <a:rPr lang="en-US" b="1" dirty="0" smtClean="0"/>
              <a:t>Domesticated plants have shallower roots </a:t>
            </a:r>
          </a:p>
          <a:p>
            <a:r>
              <a:rPr lang="en-US" b="1" dirty="0" smtClean="0"/>
              <a:t>Loss of biodiversity </a:t>
            </a:r>
          </a:p>
          <a:p>
            <a:r>
              <a:rPr lang="en-US" b="1" dirty="0" smtClean="0"/>
              <a:t>Huge problem in Australia and other places where underground salt reserves are present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Land Use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we use the Earth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Dryland</a:t>
            </a:r>
            <a:r>
              <a:rPr lang="en-US" dirty="0" smtClean="0"/>
              <a:t> Salinity</a:t>
            </a:r>
            <a:endParaRPr lang="en-US" dirty="0"/>
          </a:p>
        </p:txBody>
      </p:sp>
      <p:pic>
        <p:nvPicPr>
          <p:cNvPr id="5" name="Picture 2" descr="http://farm4.staticflickr.com/3244/2985437389_be8793e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891" y="1981200"/>
            <a:ext cx="6652682" cy="443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1133"/>
            <a:ext cx="6798734" cy="1303867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How is freshwater being depleted from agriculture?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5908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Irrigation in arid areas to water crops is pulled from freshwater sources</a:t>
            </a:r>
          </a:p>
          <a:p>
            <a:r>
              <a:rPr lang="en-US" b="1" dirty="0" smtClean="0"/>
              <a:t>This has been devastating to the ecosystems of some rivers</a:t>
            </a:r>
          </a:p>
          <a:p>
            <a:pPr lvl="1"/>
            <a:r>
              <a:rPr lang="en-US" b="1" dirty="0" smtClean="0"/>
              <a:t>Colorado River hasn’t reached the sea since 1998</a:t>
            </a:r>
          </a:p>
        </p:txBody>
      </p:sp>
      <p:pic>
        <p:nvPicPr>
          <p:cNvPr id="28676" name="Picture 4" descr="http://ts2.mm.bing.net/th?id=H.4938384570059749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04004"/>
            <a:ext cx="4191000" cy="2612391"/>
          </a:xfrm>
          <a:prstGeom prst="rect">
            <a:avLst/>
          </a:prstGeom>
          <a:noFill/>
        </p:spPr>
      </p:pic>
      <p:pic>
        <p:nvPicPr>
          <p:cNvPr id="28678" name="Picture 6" descr="http://ts2.mm.bing.net/th?id=H.4807130380503213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686" y="3592702"/>
            <a:ext cx="3962400" cy="26349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How is agriculture polluting?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3" y="2514600"/>
            <a:ext cx="7620000" cy="36576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Fertilizers are used to increase crop yield</a:t>
            </a:r>
          </a:p>
          <a:p>
            <a:r>
              <a:rPr lang="en-US" b="1" dirty="0" smtClean="0"/>
              <a:t>Pesticides and herbicides to control insects and weeds runoff with rain into rivers</a:t>
            </a:r>
          </a:p>
          <a:p>
            <a:r>
              <a:rPr lang="en-US" b="1" dirty="0" smtClean="0"/>
              <a:t>These can cause major problems by contaminating aquifers, ponds, lakes, and rivers</a:t>
            </a:r>
          </a:p>
          <a:p>
            <a:pPr lvl="1"/>
            <a:r>
              <a:rPr lang="en-US" b="1" dirty="0" smtClean="0"/>
              <a:t>Eutrophication </a:t>
            </a:r>
          </a:p>
          <a:p>
            <a:pPr lvl="1"/>
            <a:r>
              <a:rPr lang="en-US" b="1" dirty="0" smtClean="0"/>
              <a:t>Hypoxic – dead zones where oxygen levels have decreased to where they cannot support life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the causes and effects of agriculture?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28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Agriculture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Vegetables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Meats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2362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Feed for livestock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191000"/>
            <a:ext cx="2286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 – edible resources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2578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Gain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15240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Deforestation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24384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Overgrazing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33528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Desertification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5029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Freshwater depletion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5" idx="3"/>
            <a:endCxn id="4" idx="1"/>
          </p:cNvCxnSpPr>
          <p:nvPr/>
        </p:nvCxnSpPr>
        <p:spPr>
          <a:xfrm>
            <a:off x="2743200" y="1943100"/>
            <a:ext cx="609600" cy="167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4" idx="1"/>
          </p:cNvCxnSpPr>
          <p:nvPr/>
        </p:nvCxnSpPr>
        <p:spPr>
          <a:xfrm>
            <a:off x="2743200" y="2781300"/>
            <a:ext cx="6096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  <a:endCxn id="4" idx="1"/>
          </p:cNvCxnSpPr>
          <p:nvPr/>
        </p:nvCxnSpPr>
        <p:spPr>
          <a:xfrm flipV="1">
            <a:off x="2743200" y="3619500"/>
            <a:ext cx="6096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3"/>
            <a:endCxn id="4" idx="1"/>
          </p:cNvCxnSpPr>
          <p:nvPr/>
        </p:nvCxnSpPr>
        <p:spPr>
          <a:xfrm flipV="1">
            <a:off x="2667000" y="3619500"/>
            <a:ext cx="685800" cy="952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4" idx="1"/>
          </p:cNvCxnSpPr>
          <p:nvPr/>
        </p:nvCxnSpPr>
        <p:spPr>
          <a:xfrm flipV="1">
            <a:off x="2743200" y="3619500"/>
            <a:ext cx="609600" cy="2019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4" idx="3"/>
          </p:cNvCxnSpPr>
          <p:nvPr/>
        </p:nvCxnSpPr>
        <p:spPr>
          <a:xfrm flipH="1">
            <a:off x="5715000" y="1905000"/>
            <a:ext cx="762000" cy="1714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4" idx="3"/>
          </p:cNvCxnSpPr>
          <p:nvPr/>
        </p:nvCxnSpPr>
        <p:spPr>
          <a:xfrm flipH="1">
            <a:off x="5715000" y="2819400"/>
            <a:ext cx="762000" cy="800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  <a:endCxn id="4" idx="3"/>
          </p:cNvCxnSpPr>
          <p:nvPr/>
        </p:nvCxnSpPr>
        <p:spPr>
          <a:xfrm flipH="1" flipV="1">
            <a:off x="5715000" y="3619500"/>
            <a:ext cx="762000" cy="114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1"/>
            <a:endCxn id="4" idx="3"/>
          </p:cNvCxnSpPr>
          <p:nvPr/>
        </p:nvCxnSpPr>
        <p:spPr>
          <a:xfrm rot="10800000">
            <a:off x="5715000" y="3619500"/>
            <a:ext cx="762000" cy="1790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770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Pollution and dead zones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7000" y="41910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Dryland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salinity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3" name="Straight Connector 32"/>
          <p:cNvCxnSpPr>
            <a:stCxn id="28" idx="1"/>
            <a:endCxn id="4" idx="3"/>
          </p:cNvCxnSpPr>
          <p:nvPr/>
        </p:nvCxnSpPr>
        <p:spPr>
          <a:xfrm rot="10800000">
            <a:off x="5715000" y="3619500"/>
            <a:ext cx="762000" cy="952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1"/>
            <a:endCxn id="4" idx="3"/>
          </p:cNvCxnSpPr>
          <p:nvPr/>
        </p:nvCxnSpPr>
        <p:spPr>
          <a:xfrm flipH="1" flipV="1">
            <a:off x="5715000" y="3619500"/>
            <a:ext cx="762000" cy="2705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733800" y="57531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Soil Erosion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/>
          <p:cNvCxnSpPr>
            <a:endCxn id="26" idx="0"/>
          </p:cNvCxnSpPr>
          <p:nvPr/>
        </p:nvCxnSpPr>
        <p:spPr>
          <a:xfrm flipH="1">
            <a:off x="4914900" y="3751036"/>
            <a:ext cx="800098" cy="2002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b="1" dirty="0" smtClean="0"/>
              <a:t>Agriculture</a:t>
            </a:r>
          </a:p>
          <a:p>
            <a:pPr lvl="1"/>
            <a:r>
              <a:rPr lang="en-US" b="1" dirty="0" smtClean="0"/>
              <a:t>Keep the proper amount of animals on acreage </a:t>
            </a:r>
          </a:p>
          <a:p>
            <a:pPr lvl="1"/>
            <a:r>
              <a:rPr lang="en-US" b="1" dirty="0" smtClean="0"/>
              <a:t>Crop rotation to keep soil fertile</a:t>
            </a:r>
          </a:p>
          <a:p>
            <a:pPr lvl="2"/>
            <a:r>
              <a:rPr lang="en-US" b="1" dirty="0" smtClean="0"/>
              <a:t>Reduces need for deforestation</a:t>
            </a:r>
          </a:p>
          <a:p>
            <a:pPr lvl="1"/>
            <a:r>
              <a:rPr lang="en-US" b="1" dirty="0" smtClean="0"/>
              <a:t>Purchase seasonally</a:t>
            </a:r>
            <a:r>
              <a:rPr lang="en-US" b="1" dirty="0"/>
              <a:t> </a:t>
            </a:r>
            <a:r>
              <a:rPr lang="en-US" b="1" dirty="0" smtClean="0"/>
              <a:t>and locally</a:t>
            </a:r>
          </a:p>
          <a:p>
            <a:pPr lvl="1"/>
            <a:r>
              <a:rPr lang="en-US" b="1" dirty="0" smtClean="0"/>
              <a:t>Drip line irrigation</a:t>
            </a:r>
          </a:p>
          <a:p>
            <a:pPr lvl="1"/>
            <a:r>
              <a:rPr lang="en-US" b="1" dirty="0" smtClean="0"/>
              <a:t>Reduce the amount of chemicals and synthetic fertilizers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8368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 smtClean="0"/>
              <a:t>Aquaculture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33" y="2438400"/>
            <a:ext cx="7315200" cy="35814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Farming of fish, crustaceans, aquatic plants, and mollusks </a:t>
            </a:r>
          </a:p>
          <a:p>
            <a:pPr lvl="1"/>
            <a:r>
              <a:rPr lang="en-US" b="1" dirty="0" err="1" smtClean="0"/>
              <a:t>Mariculture</a:t>
            </a:r>
            <a:r>
              <a:rPr lang="en-US" b="1" dirty="0" smtClean="0"/>
              <a:t> – uses sea water to grow aquatic organisms</a:t>
            </a:r>
          </a:p>
          <a:p>
            <a:pPr lvl="1"/>
            <a:r>
              <a:rPr lang="en-US" b="1" dirty="0" smtClean="0"/>
              <a:t>Integrated methods – often combine various trophic levels of the food chain to make conditions more natural and sustainable</a:t>
            </a:r>
          </a:p>
        </p:txBody>
      </p:sp>
    </p:spTree>
    <p:extLst>
      <p:ext uri="{BB962C8B-B14F-4D97-AF65-F5344CB8AC3E}">
        <p14:creationId xmlns:p14="http://schemas.microsoft.com/office/powerpoint/2010/main" val="409664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advocacy.britannica.com/blog/advocacy/wp-content/uploads/farming-300x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" y="2551096"/>
            <a:ext cx="3505200" cy="28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reatecology.com/wp-content/uploads/2012/11/salmon_f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551095"/>
            <a:ext cx="3738881" cy="28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How is aquaculture affecting the environment?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49" y="2895600"/>
            <a:ext cx="7615767" cy="327660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Can increase water consumption and worsen drought conditions</a:t>
            </a:r>
          </a:p>
          <a:p>
            <a:r>
              <a:rPr lang="en-US" b="1" dirty="0" smtClean="0"/>
              <a:t>Some fish are fed pellets, which when not eaten, settle and alter the food chain for benthic organisms (live on the bottom)</a:t>
            </a:r>
          </a:p>
          <a:p>
            <a:r>
              <a:rPr lang="en-US" b="1" dirty="0" smtClean="0"/>
              <a:t>Increased fertilizer from feces of fish produces algal blooms</a:t>
            </a:r>
          </a:p>
          <a:p>
            <a:r>
              <a:rPr lang="en-US" b="1" dirty="0" smtClean="0"/>
              <a:t>Higher presence of microbial decomposers lowers oxygen levels </a:t>
            </a:r>
          </a:p>
          <a:p>
            <a:pPr lvl="1"/>
            <a:r>
              <a:rPr lang="en-US" b="1" dirty="0" smtClean="0"/>
              <a:t>What does this cause?</a:t>
            </a:r>
          </a:p>
          <a:p>
            <a:r>
              <a:rPr lang="en-US" b="1" dirty="0" smtClean="0"/>
              <a:t>Can introduce new species when pens break</a:t>
            </a:r>
            <a:endParaRPr lang="en-US" b="1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4925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Is aquaculture all bad?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38400"/>
            <a:ext cx="6798734" cy="2438400"/>
          </a:xfrm>
          <a:noFill/>
        </p:spPr>
        <p:txBody>
          <a:bodyPr/>
          <a:lstStyle/>
          <a:p>
            <a:r>
              <a:rPr lang="en-US" b="1" dirty="0" smtClean="0"/>
              <a:t>No, aquaculture can decrease the problem of overfishing</a:t>
            </a:r>
          </a:p>
          <a:p>
            <a:r>
              <a:rPr lang="en-US" b="1" dirty="0" smtClean="0"/>
              <a:t>Increases the amount of food for consumption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0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What is mining and why is it done?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772400" cy="2209800"/>
          </a:xfrm>
          <a:noFill/>
        </p:spPr>
        <p:txBody>
          <a:bodyPr>
            <a:normAutofit lnSpcReduction="10000"/>
          </a:bodyPr>
          <a:lstStyle/>
          <a:p>
            <a:r>
              <a:rPr lang="en-US" b="1" dirty="0" smtClean="0"/>
              <a:t>Mining is the extraction of valuable minerals or other resources from the earth</a:t>
            </a:r>
          </a:p>
          <a:p>
            <a:r>
              <a:rPr lang="en-US" b="1" dirty="0" smtClean="0"/>
              <a:t>Done for</a:t>
            </a:r>
          </a:p>
          <a:p>
            <a:pPr lvl="1"/>
            <a:r>
              <a:rPr lang="en-US" b="1" dirty="0" smtClean="0"/>
              <a:t>Economic gain</a:t>
            </a:r>
          </a:p>
          <a:p>
            <a:pPr lvl="1"/>
            <a:r>
              <a:rPr lang="en-US" b="1" dirty="0" smtClean="0"/>
              <a:t>Resources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3962400" cy="31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16" idx="4"/>
          </p:cNvCxnSpPr>
          <p:nvPr/>
        </p:nvCxnSpPr>
        <p:spPr>
          <a:xfrm>
            <a:off x="4644781" y="2743200"/>
            <a:ext cx="3419" cy="4004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866" y="533400"/>
            <a:ext cx="6798734" cy="1303867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What types of land use are there?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352800" y="3143640"/>
            <a:ext cx="2323123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 Use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599" y="2209800"/>
            <a:ext cx="3124201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Urbanization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67401" y="2286000"/>
            <a:ext cx="2743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Agriculture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9000" y="5257800"/>
            <a:ext cx="22098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Mining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6" idx="7"/>
            <a:endCxn id="9" idx="3"/>
          </p:cNvCxnSpPr>
          <p:nvPr/>
        </p:nvCxnSpPr>
        <p:spPr>
          <a:xfrm>
            <a:off x="5335710" y="3322188"/>
            <a:ext cx="933423" cy="4464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>
            <a:off x="3299100" y="2984532"/>
            <a:ext cx="393913" cy="337656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0"/>
            <a:endCxn id="6" idx="4"/>
          </p:cNvCxnSpPr>
          <p:nvPr/>
        </p:nvCxnSpPr>
        <p:spPr>
          <a:xfrm flipH="1" flipV="1">
            <a:off x="4514362" y="4362840"/>
            <a:ext cx="19538" cy="89496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  <a:endCxn id="15" idx="1"/>
          </p:cNvCxnSpPr>
          <p:nvPr/>
        </p:nvCxnSpPr>
        <p:spPr>
          <a:xfrm>
            <a:off x="5675923" y="3753240"/>
            <a:ext cx="613811" cy="69250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4267200"/>
            <a:ext cx="2883877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Harvesting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599" y="4343400"/>
            <a:ext cx="2883877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Drilling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6" idx="2"/>
            <a:endCxn id="20" idx="7"/>
          </p:cNvCxnSpPr>
          <p:nvPr/>
        </p:nvCxnSpPr>
        <p:spPr>
          <a:xfrm flipH="1">
            <a:off x="2690142" y="3753240"/>
            <a:ext cx="662658" cy="76870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1161" y="1524000"/>
            <a:ext cx="3207239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Deforestation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5" grpId="0" animBg="1"/>
      <p:bldP spid="20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How is mining done?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3012105" cy="2057400"/>
          </a:xfrm>
          <a:noFill/>
        </p:spPr>
        <p:txBody>
          <a:bodyPr/>
          <a:lstStyle/>
          <a:p>
            <a:r>
              <a:rPr lang="en-US" b="1" dirty="0" smtClean="0"/>
              <a:t>Surface mining</a:t>
            </a:r>
          </a:p>
          <a:p>
            <a:r>
              <a:rPr lang="en-US" b="1" dirty="0" smtClean="0"/>
              <a:t>Sub-surface mining</a:t>
            </a:r>
          </a:p>
          <a:p>
            <a:r>
              <a:rPr lang="en-US" b="1" dirty="0" smtClean="0"/>
              <a:t>In-situ mining</a:t>
            </a:r>
          </a:p>
          <a:p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048000"/>
            <a:ext cx="4520205" cy="3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is surface mining?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71" y="2688318"/>
            <a:ext cx="4105729" cy="28194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Strip mining</a:t>
            </a:r>
          </a:p>
          <a:p>
            <a:r>
              <a:rPr lang="en-US" b="1" dirty="0" smtClean="0"/>
              <a:t>Mountain top removal</a:t>
            </a:r>
          </a:p>
          <a:p>
            <a:r>
              <a:rPr lang="en-US" b="1" dirty="0" smtClean="0"/>
              <a:t>Open pit mining</a:t>
            </a:r>
          </a:p>
          <a:p>
            <a:r>
              <a:rPr lang="en-US" b="1" dirty="0" smtClean="0"/>
              <a:t>Soil and overlaying rock are removed to get to the resource below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688318"/>
            <a:ext cx="3759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324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Surface Coal Mining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2" y="2057400"/>
            <a:ext cx="61721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is sub surface mining?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033" y="2503483"/>
            <a:ext cx="6248400" cy="914399"/>
          </a:xfrm>
          <a:noFill/>
        </p:spPr>
        <p:txBody>
          <a:bodyPr/>
          <a:lstStyle/>
          <a:p>
            <a:r>
              <a:rPr lang="en-US" b="1" dirty="0" smtClean="0"/>
              <a:t>Digging tunnels or shafts to get to ore deposits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150" y="3810000"/>
            <a:ext cx="38989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857" y="3810000"/>
            <a:ext cx="417654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What exactly is coal and how is it extracted?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052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Coal is either mined underground or in an open pit (through mountain top removal)</a:t>
            </a:r>
          </a:p>
          <a:p>
            <a:r>
              <a:rPr lang="en-US" b="1" dirty="0" smtClean="0"/>
              <a:t>Non renewable fossil fuel</a:t>
            </a:r>
          </a:p>
          <a:p>
            <a:r>
              <a:rPr lang="en-US" b="1" dirty="0" smtClean="0"/>
              <a:t>Formed in low lying wetlands</a:t>
            </a:r>
          </a:p>
          <a:p>
            <a:pPr lvl="1"/>
            <a:r>
              <a:rPr lang="en-US" b="1" dirty="0" smtClean="0"/>
              <a:t>Plant matter was buried</a:t>
            </a:r>
          </a:p>
          <a:p>
            <a:pPr lvl="1"/>
            <a:r>
              <a:rPr lang="en-US" b="1" dirty="0" smtClean="0"/>
              <a:t>Compressed into bituminous coal (soft tar like)</a:t>
            </a:r>
          </a:p>
          <a:p>
            <a:pPr lvl="1"/>
            <a:r>
              <a:rPr lang="en-US" b="1" dirty="0" smtClean="0"/>
              <a:t>Further compressed into its most usable form, anthracite (hard coal)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7740" y="3352800"/>
            <a:ext cx="372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What is coal and How is it extracted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774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How are uranium and plutonium mined?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1"/>
            <a:ext cx="6680200" cy="3657599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Uranium mines are:</a:t>
            </a:r>
          </a:p>
          <a:p>
            <a:pPr lvl="1"/>
            <a:r>
              <a:rPr lang="en-US" b="1" dirty="0" smtClean="0"/>
              <a:t>Open pit</a:t>
            </a:r>
          </a:p>
          <a:p>
            <a:pPr lvl="1"/>
            <a:r>
              <a:rPr lang="en-US" b="1" dirty="0" smtClean="0"/>
              <a:t>In situ</a:t>
            </a:r>
          </a:p>
          <a:p>
            <a:pPr lvl="1"/>
            <a:r>
              <a:rPr lang="en-US" b="1" dirty="0" smtClean="0"/>
              <a:t>Underground</a:t>
            </a:r>
          </a:p>
          <a:p>
            <a:r>
              <a:rPr lang="en-US" b="1" dirty="0" smtClean="0"/>
              <a:t>Plutonium is extracted from uranium deposits</a:t>
            </a:r>
          </a:p>
          <a:p>
            <a:r>
              <a:rPr lang="en-US" b="1" dirty="0" smtClean="0"/>
              <a:t>Radioactive elements used in nuclear energy</a:t>
            </a:r>
          </a:p>
          <a:p>
            <a:pPr lvl="1"/>
            <a:r>
              <a:rPr lang="en-US" b="1" dirty="0" smtClean="0"/>
              <a:t>Occurs in extremely small amounts in most rocks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is in-situ mining?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2819400" cy="3996481"/>
          </a:xfrm>
          <a:noFill/>
        </p:spPr>
        <p:txBody>
          <a:bodyPr>
            <a:normAutofit fontScale="92500"/>
          </a:bodyPr>
          <a:lstStyle/>
          <a:p>
            <a:r>
              <a:rPr lang="en-US" b="1" dirty="0" smtClean="0"/>
              <a:t>Commonly done to obtain uranium for energy</a:t>
            </a:r>
          </a:p>
          <a:p>
            <a:r>
              <a:rPr lang="en-US" b="1" dirty="0" smtClean="0"/>
              <a:t>Uranium is dissolved into water below the surface</a:t>
            </a:r>
          </a:p>
          <a:p>
            <a:r>
              <a:rPr lang="en-US" b="1" dirty="0" smtClean="0"/>
              <a:t>Solution is brought to the surface and the mineral is recovered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633602"/>
            <a:ext cx="4505255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5791200"/>
            <a:ext cx="22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In situ mining Video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0"/>
            <a:ext cx="6798734" cy="1303867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How does mining affect the environment?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799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Acid mine drainage from sub surface mining</a:t>
            </a:r>
          </a:p>
          <a:p>
            <a:r>
              <a:rPr lang="en-US" b="1" dirty="0" smtClean="0"/>
              <a:t>Deforestation </a:t>
            </a:r>
          </a:p>
          <a:p>
            <a:r>
              <a:rPr lang="en-US" b="1" dirty="0" smtClean="0"/>
              <a:t>Erosion</a:t>
            </a:r>
          </a:p>
          <a:p>
            <a:r>
              <a:rPr lang="en-US" b="1" dirty="0" smtClean="0"/>
              <a:t>Formation of sinkholes</a:t>
            </a:r>
          </a:p>
          <a:p>
            <a:r>
              <a:rPr lang="en-US" b="1" dirty="0" smtClean="0"/>
              <a:t>Contamination of soil and groundwater</a:t>
            </a:r>
          </a:p>
          <a:p>
            <a:r>
              <a:rPr lang="en-US" b="1" dirty="0" smtClean="0"/>
              <a:t>Some diseases (black lung, blue baby syndrome, asthma)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5150" y="3809250"/>
            <a:ext cx="4235450" cy="26677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9024" y="5943600"/>
            <a:ext cx="42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How does mining affect the environment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5150" y="1981200"/>
            <a:ext cx="4203700" cy="246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54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533400"/>
            <a:ext cx="6798735" cy="1303867"/>
          </a:xfrm>
          <a:noFill/>
        </p:spPr>
        <p:txBody>
          <a:bodyPr/>
          <a:lstStyle/>
          <a:p>
            <a:r>
              <a:rPr lang="en-US" b="1" dirty="0" smtClean="0"/>
              <a:t>Causes and effects of mining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28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ining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Gain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Minerals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05400"/>
            <a:ext cx="2362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Resources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15240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Deforestation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24384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Acid Mine Drainage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33528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Diseases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5029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Contamination of soil and water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5" idx="3"/>
            <a:endCxn id="4" idx="1"/>
          </p:cNvCxnSpPr>
          <p:nvPr/>
        </p:nvCxnSpPr>
        <p:spPr>
          <a:xfrm>
            <a:off x="2743200" y="2171700"/>
            <a:ext cx="60960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4" idx="1"/>
          </p:cNvCxnSpPr>
          <p:nvPr/>
        </p:nvCxnSpPr>
        <p:spPr>
          <a:xfrm>
            <a:off x="2667000" y="36195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  <a:endCxn id="4" idx="1"/>
          </p:cNvCxnSpPr>
          <p:nvPr/>
        </p:nvCxnSpPr>
        <p:spPr>
          <a:xfrm flipV="1">
            <a:off x="2667000" y="3619500"/>
            <a:ext cx="685800" cy="1790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4" idx="3"/>
          </p:cNvCxnSpPr>
          <p:nvPr/>
        </p:nvCxnSpPr>
        <p:spPr>
          <a:xfrm flipH="1">
            <a:off x="5715000" y="1905000"/>
            <a:ext cx="762000" cy="1714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4" idx="3"/>
          </p:cNvCxnSpPr>
          <p:nvPr/>
        </p:nvCxnSpPr>
        <p:spPr>
          <a:xfrm flipH="1">
            <a:off x="5715000" y="2819400"/>
            <a:ext cx="762000" cy="800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  <a:endCxn id="4" idx="3"/>
          </p:cNvCxnSpPr>
          <p:nvPr/>
        </p:nvCxnSpPr>
        <p:spPr>
          <a:xfrm flipH="1" flipV="1">
            <a:off x="5715000" y="3619500"/>
            <a:ext cx="762000" cy="114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1"/>
            <a:endCxn id="4" idx="3"/>
          </p:cNvCxnSpPr>
          <p:nvPr/>
        </p:nvCxnSpPr>
        <p:spPr>
          <a:xfrm rot="10800000">
            <a:off x="5715000" y="3619500"/>
            <a:ext cx="762000" cy="1790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77000" y="58674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Sinkholes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7000" y="41910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Loss of biodiversity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24" idx="1"/>
            <a:endCxn id="4" idx="3"/>
          </p:cNvCxnSpPr>
          <p:nvPr/>
        </p:nvCxnSpPr>
        <p:spPr>
          <a:xfrm rot="10800000">
            <a:off x="5715000" y="3619500"/>
            <a:ext cx="762000" cy="952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1"/>
            <a:endCxn id="4" idx="3"/>
          </p:cNvCxnSpPr>
          <p:nvPr/>
        </p:nvCxnSpPr>
        <p:spPr>
          <a:xfrm flipH="1" flipV="1">
            <a:off x="5715000" y="3619500"/>
            <a:ext cx="762000" cy="2628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Mining</a:t>
            </a:r>
          </a:p>
          <a:p>
            <a:pPr lvl="1"/>
            <a:r>
              <a:rPr lang="en-US" b="1" dirty="0" smtClean="0"/>
              <a:t>Alternative energy sources</a:t>
            </a:r>
          </a:p>
          <a:p>
            <a:pPr lvl="2"/>
            <a:r>
              <a:rPr lang="en-US" b="1" dirty="0"/>
              <a:t>Write representative to let them know you want more opportunities for </a:t>
            </a:r>
            <a:r>
              <a:rPr lang="en-US" b="1" dirty="0" smtClean="0"/>
              <a:t>these energies</a:t>
            </a:r>
          </a:p>
          <a:p>
            <a:pPr lvl="1"/>
            <a:r>
              <a:rPr lang="en-US" b="1" dirty="0" smtClean="0"/>
              <a:t>Recycle and reuse goods to reduce need to mine</a:t>
            </a:r>
          </a:p>
          <a:p>
            <a:pPr lvl="1"/>
            <a:r>
              <a:rPr lang="en-US" b="1" dirty="0" smtClean="0"/>
              <a:t>Reduce consumption of unnecessary items</a:t>
            </a:r>
          </a:p>
        </p:txBody>
      </p:sp>
    </p:spTree>
    <p:extLst>
      <p:ext uri="{BB962C8B-B14F-4D97-AF65-F5344CB8AC3E}">
        <p14:creationId xmlns:p14="http://schemas.microsoft.com/office/powerpoint/2010/main" val="28535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064078"/>
            <a:ext cx="6798734" cy="1303867"/>
          </a:xfrm>
          <a:noFill/>
        </p:spPr>
        <p:txBody>
          <a:bodyPr/>
          <a:lstStyle/>
          <a:p>
            <a:r>
              <a:rPr lang="en-US" b="1" dirty="0" smtClean="0"/>
              <a:t>What is Urbanization?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37971"/>
            <a:ext cx="8229600" cy="10668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The physical growth of cities, or taking the characteristics of cities</a:t>
            </a:r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1026" name="Picture 2" descr="http://cnreviews.com/wp-content/uploads/2009/12/beij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6004983" cy="3053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What is harvesting and how is it done?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3276600" cy="2614969"/>
          </a:xfrm>
          <a:noFill/>
        </p:spPr>
        <p:txBody>
          <a:bodyPr/>
          <a:lstStyle/>
          <a:p>
            <a:r>
              <a:rPr lang="en-US" b="1" dirty="0" smtClean="0"/>
              <a:t>Gathering of resources from the surface of the Earth</a:t>
            </a:r>
          </a:p>
          <a:p>
            <a:pPr lvl="1"/>
            <a:r>
              <a:rPr lang="en-US" b="1" dirty="0" smtClean="0"/>
              <a:t>Peat – non – renewable</a:t>
            </a:r>
          </a:p>
          <a:p>
            <a:pPr lvl="1"/>
            <a:r>
              <a:rPr lang="en-US" b="1" dirty="0" smtClean="0"/>
              <a:t>Wood – renewable </a:t>
            </a:r>
            <a:endParaRPr lang="en-US" b="1" dirty="0"/>
          </a:p>
        </p:txBody>
      </p:sp>
      <p:pic>
        <p:nvPicPr>
          <p:cNvPr id="3076" name="Picture 4" descr="http://farm2.staticflickr.com/1096/558178251_2ff622799f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33800"/>
            <a:ext cx="3733800" cy="2642831"/>
          </a:xfrm>
          <a:prstGeom prst="rect">
            <a:avLst/>
          </a:prstGeom>
          <a:noFill/>
        </p:spPr>
      </p:pic>
      <p:pic>
        <p:nvPicPr>
          <p:cNvPr id="3074" name="Picture 2" descr="http://organizeanything.files.wordpress.com/2011/12/wood_pi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177" y="1990604"/>
            <a:ext cx="3686445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Why is wood harvested?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7" y="2667000"/>
            <a:ext cx="4191000" cy="35814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Renewable energy supply</a:t>
            </a:r>
          </a:p>
          <a:p>
            <a:pPr lvl="1"/>
            <a:r>
              <a:rPr lang="en-US" b="1" dirty="0" smtClean="0"/>
              <a:t>9% of the world’s energy supply</a:t>
            </a:r>
          </a:p>
          <a:p>
            <a:r>
              <a:rPr lang="en-US" b="1" dirty="0" smtClean="0"/>
              <a:t>Used particularly in developing countries</a:t>
            </a:r>
          </a:p>
          <a:p>
            <a:r>
              <a:rPr lang="en-US" b="1" dirty="0" smtClean="0"/>
              <a:t>Used for heating and cooking</a:t>
            </a:r>
          </a:p>
        </p:txBody>
      </p:sp>
      <p:pic>
        <p:nvPicPr>
          <p:cNvPr id="51202" name="Picture 2" descr="http://www.wfpa.org/workspace/section-header-images/slideshow_harv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76043"/>
            <a:ext cx="4114800" cy="27633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0"/>
            <a:ext cx="6798734" cy="1303867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What is peat, where is peat, and how is it harvested?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51054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Peat is an accumulation of partially decayed plant matter</a:t>
            </a:r>
          </a:p>
          <a:p>
            <a:pPr lvl="1"/>
            <a:r>
              <a:rPr lang="en-US" b="1" dirty="0" smtClean="0"/>
              <a:t>Soils containing mostly peat are </a:t>
            </a:r>
            <a:r>
              <a:rPr lang="en-US" b="1" dirty="0" err="1" smtClean="0"/>
              <a:t>histosols</a:t>
            </a:r>
            <a:endParaRPr lang="en-US" b="1" dirty="0" smtClean="0"/>
          </a:p>
          <a:p>
            <a:r>
              <a:rPr lang="en-US" b="1" dirty="0" smtClean="0"/>
              <a:t>Found in bogs or mires</a:t>
            </a:r>
          </a:p>
          <a:p>
            <a:r>
              <a:rPr lang="en-US" b="1" dirty="0" smtClean="0"/>
              <a:t>Fossil fuel due to slow </a:t>
            </a:r>
            <a:r>
              <a:rPr lang="en-US" b="1" dirty="0" err="1" smtClean="0"/>
              <a:t>regrowth</a:t>
            </a:r>
            <a:endParaRPr lang="en-US" b="1" dirty="0" smtClean="0"/>
          </a:p>
          <a:p>
            <a:r>
              <a:rPr lang="en-US" b="1" dirty="0" smtClean="0"/>
              <a:t>Harvested by:</a:t>
            </a:r>
          </a:p>
          <a:p>
            <a:pPr lvl="1"/>
            <a:r>
              <a:rPr lang="en-US" b="1" dirty="0" smtClean="0"/>
              <a:t>Cutting</a:t>
            </a:r>
          </a:p>
          <a:p>
            <a:pPr lvl="1"/>
            <a:r>
              <a:rPr lang="en-US" b="1" dirty="0" smtClean="0"/>
              <a:t>Stacking</a:t>
            </a:r>
          </a:p>
          <a:p>
            <a:pPr lvl="1"/>
            <a:r>
              <a:rPr lang="en-US" b="1" dirty="0" smtClean="0"/>
              <a:t>Drying</a:t>
            </a:r>
          </a:p>
          <a:p>
            <a:pPr lvl="1"/>
            <a:r>
              <a:rPr lang="en-US" b="1" dirty="0" smtClean="0"/>
              <a:t>Packing and shipping</a:t>
            </a:r>
            <a:endParaRPr lang="en-US" b="1" dirty="0"/>
          </a:p>
        </p:txBody>
      </p:sp>
      <p:pic>
        <p:nvPicPr>
          <p:cNvPr id="53250" name="Picture 2" descr="http://www.barvasandbrue.com/images/pea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6600"/>
            <a:ext cx="2971800" cy="2566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5904924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What is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Peat,where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is peat and how is it harvested?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1598" y="2526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What is drilling and how is it done?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7347"/>
            <a:ext cx="3657600" cy="3014663"/>
          </a:xfrm>
          <a:noFill/>
        </p:spPr>
        <p:txBody>
          <a:bodyPr/>
          <a:lstStyle/>
          <a:p>
            <a:r>
              <a:rPr lang="en-US" b="1" dirty="0" smtClean="0"/>
              <a:t>A cutting process that uses a drill bit to cut or enlarge a hole in the Earth for extraction purposes</a:t>
            </a:r>
          </a:p>
          <a:p>
            <a:pPr lvl="1"/>
            <a:r>
              <a:rPr lang="en-US" b="1" dirty="0" smtClean="0"/>
              <a:t>Oil</a:t>
            </a:r>
          </a:p>
          <a:p>
            <a:pPr lvl="1"/>
            <a:r>
              <a:rPr lang="en-US" b="1" dirty="0" smtClean="0"/>
              <a:t>Natural gas</a:t>
            </a:r>
            <a:endParaRPr lang="en-US" b="1" dirty="0"/>
          </a:p>
        </p:txBody>
      </p:sp>
      <p:pic>
        <p:nvPicPr>
          <p:cNvPr id="1026" name="Picture 2" descr="http://redidrill.com/wp-content/uploads/2012/01/Drilling-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14600"/>
            <a:ext cx="4314825" cy="34385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is oil?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43175"/>
            <a:ext cx="4191000" cy="34290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Formed from the remains of tiny plants </a:t>
            </a:r>
          </a:p>
          <a:p>
            <a:r>
              <a:rPr lang="en-US" b="1" dirty="0" smtClean="0"/>
              <a:t>Non – renewable resource</a:t>
            </a:r>
          </a:p>
          <a:p>
            <a:pPr lvl="1"/>
            <a:r>
              <a:rPr lang="en-US" b="1" dirty="0" smtClean="0"/>
              <a:t>Obtained by drilling</a:t>
            </a:r>
          </a:p>
          <a:p>
            <a:r>
              <a:rPr lang="en-US" b="1" dirty="0" smtClean="0"/>
              <a:t>Found using seismology and other tools such as magnetometers and gravity meters</a:t>
            </a:r>
            <a:endParaRPr lang="en-US" b="1" dirty="0"/>
          </a:p>
        </p:txBody>
      </p:sp>
      <p:pic>
        <p:nvPicPr>
          <p:cNvPr id="62466" name="Picture 2" descr="http://upload.wikimedia.org/wikipedia/commons/c/ce/Oil_w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81400" cy="2686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07417" y="5368530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oil formation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is natural gas?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48109"/>
            <a:ext cx="4666211" cy="4876800"/>
          </a:xfrm>
          <a:noFill/>
        </p:spPr>
        <p:txBody>
          <a:bodyPr/>
          <a:lstStyle/>
          <a:p>
            <a:r>
              <a:rPr lang="en-US" b="1" dirty="0" smtClean="0"/>
              <a:t>Contains mostly methane</a:t>
            </a:r>
          </a:p>
          <a:p>
            <a:r>
              <a:rPr lang="en-US" b="1" dirty="0" smtClean="0"/>
              <a:t>Created in bogs deep underground</a:t>
            </a:r>
          </a:p>
          <a:p>
            <a:r>
              <a:rPr lang="en-US" b="1" dirty="0" smtClean="0"/>
              <a:t>Non renewable energy source</a:t>
            </a:r>
          </a:p>
          <a:p>
            <a:r>
              <a:rPr lang="en-US" b="1" dirty="0" smtClean="0"/>
              <a:t>Mostly obtained by drilling</a:t>
            </a:r>
          </a:p>
          <a:p>
            <a:pPr lvl="1"/>
            <a:r>
              <a:rPr lang="en-US" b="1" dirty="0" smtClean="0"/>
              <a:t>Commonly found in coal seems, shale formations and sandstone beds</a:t>
            </a:r>
            <a:endParaRPr lang="en-US" b="1" dirty="0"/>
          </a:p>
        </p:txBody>
      </p:sp>
      <p:pic>
        <p:nvPicPr>
          <p:cNvPr id="1026" name="Picture 2" descr="http://www.iraq-businessnews.com/wp-content/uploads/2010/08/natural-gas-flar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31" y="3856038"/>
            <a:ext cx="3281256" cy="246094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568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ichellehenry.fr/backy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614172"/>
            <a:ext cx="8883071" cy="58628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Alternative energy sources:</a:t>
            </a:r>
          </a:p>
          <a:p>
            <a:pPr lvl="1"/>
            <a:r>
              <a:rPr lang="en-US" b="1" dirty="0" smtClean="0"/>
              <a:t>Solar</a:t>
            </a:r>
          </a:p>
          <a:p>
            <a:pPr lvl="1"/>
            <a:r>
              <a:rPr lang="en-US" b="1" dirty="0" smtClean="0"/>
              <a:t>Wind</a:t>
            </a:r>
          </a:p>
          <a:p>
            <a:pPr lvl="1"/>
            <a:r>
              <a:rPr lang="en-US" b="1" dirty="0" smtClean="0"/>
              <a:t>Hydroelectric</a:t>
            </a:r>
          </a:p>
          <a:p>
            <a:pPr lvl="1"/>
            <a:r>
              <a:rPr lang="en-US" b="1" dirty="0" smtClean="0"/>
              <a:t>Wave power</a:t>
            </a:r>
          </a:p>
          <a:p>
            <a:pPr lvl="1"/>
            <a:r>
              <a:rPr lang="en-US" b="1" dirty="0" smtClean="0"/>
              <a:t>Nuclear</a:t>
            </a:r>
          </a:p>
          <a:p>
            <a:pPr lvl="1"/>
            <a:r>
              <a:rPr lang="en-US" b="1" dirty="0" smtClean="0"/>
              <a:t>Biofuel</a:t>
            </a:r>
          </a:p>
          <a:p>
            <a:pPr lvl="1"/>
            <a:r>
              <a:rPr lang="en-US" b="1" dirty="0" smtClean="0"/>
              <a:t>Geothermal </a:t>
            </a:r>
          </a:p>
          <a:p>
            <a:pPr lvl="1"/>
            <a:r>
              <a:rPr lang="en-US" b="1" dirty="0" smtClean="0"/>
              <a:t>Fuel cells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8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Why do people build cities?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4343400" cy="35814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Proximity – so people will be closer to the things they desire</a:t>
            </a:r>
          </a:p>
          <a:p>
            <a:pPr lvl="1"/>
            <a:r>
              <a:rPr lang="en-US" b="1" dirty="0" smtClean="0"/>
              <a:t>Job opportunities</a:t>
            </a:r>
          </a:p>
          <a:p>
            <a:pPr lvl="1"/>
            <a:r>
              <a:rPr lang="en-US" b="1" dirty="0" smtClean="0"/>
              <a:t>Transportation and housing</a:t>
            </a:r>
          </a:p>
          <a:p>
            <a:pPr lvl="1"/>
            <a:r>
              <a:rPr lang="en-US" b="1" dirty="0" smtClean="0"/>
              <a:t>Entertainment and attractions</a:t>
            </a:r>
          </a:p>
          <a:p>
            <a:pPr lvl="1"/>
            <a:r>
              <a:rPr lang="en-US" b="1" dirty="0" smtClean="0"/>
              <a:t>Diversity</a:t>
            </a:r>
          </a:p>
          <a:p>
            <a:pPr lvl="1"/>
            <a:r>
              <a:rPr lang="en-US" b="1" dirty="0" smtClean="0"/>
              <a:t>Marketplace competition</a:t>
            </a:r>
            <a:endParaRPr lang="en-US" b="1" dirty="0"/>
          </a:p>
        </p:txBody>
      </p:sp>
      <p:pic>
        <p:nvPicPr>
          <p:cNvPr id="18436" name="Picture 4" descr="http://www.magmire.net/wp-content/uploads/2013/03/Public-Transpor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1927029"/>
            <a:ext cx="3505200" cy="2632346"/>
          </a:xfrm>
          <a:prstGeom prst="rect">
            <a:avLst/>
          </a:prstGeom>
          <a:noFill/>
        </p:spPr>
      </p:pic>
      <p:pic>
        <p:nvPicPr>
          <p:cNvPr id="18438" name="Picture 6" descr="http://themmmguide.files.wordpress.com/2010/06/yankee-sta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9" y="4114800"/>
            <a:ext cx="3546027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98734" cy="1303867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How do cities affect Earth?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4572000" cy="5257800"/>
          </a:xfrm>
          <a:noFill/>
        </p:spPr>
        <p:txBody>
          <a:bodyPr>
            <a:normAutofit lnSpcReduction="10000"/>
          </a:bodyPr>
          <a:lstStyle/>
          <a:p>
            <a:r>
              <a:rPr lang="en-US" b="1" dirty="0" smtClean="0"/>
              <a:t>Deforestation – cutting down all trees in an area</a:t>
            </a:r>
          </a:p>
          <a:p>
            <a:r>
              <a:rPr lang="en-US" b="1" dirty="0" smtClean="0"/>
              <a:t>Increased flooding </a:t>
            </a:r>
          </a:p>
          <a:p>
            <a:pPr lvl="1"/>
            <a:r>
              <a:rPr lang="en-US" b="1" dirty="0" smtClean="0"/>
              <a:t>impervious (water can’t move through it) surfaces cause water to run off into streams instead of being absorbed</a:t>
            </a:r>
          </a:p>
          <a:p>
            <a:r>
              <a:rPr lang="en-US" b="1" dirty="0" smtClean="0"/>
              <a:t>Increased pollution from transportation and factory production</a:t>
            </a:r>
          </a:p>
          <a:p>
            <a:r>
              <a:rPr lang="en-US" b="1" dirty="0" smtClean="0"/>
              <a:t>Heat islands – pavement absorbs heat all day and releases it at night making the surrounding area warmer</a:t>
            </a:r>
            <a:endParaRPr lang="en-US" b="1" dirty="0"/>
          </a:p>
        </p:txBody>
      </p:sp>
      <p:pic>
        <p:nvPicPr>
          <p:cNvPr id="20482" name="Picture 2" descr="http://www.weatherquestions.com/urban_heat_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3124200"/>
            <a:ext cx="3551954" cy="2663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0"/>
            <a:ext cx="6798734" cy="1303867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Causes and Effects of Urbanization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28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Urbanization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62100"/>
            <a:ext cx="2362200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Job opportunities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Entertainment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Transportation and housing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4196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Diversity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2578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Marketplace competition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16764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Increased pollution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26670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Increased flooding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38100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Deforestation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5029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Heat Islands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5" idx="3"/>
            <a:endCxn id="4" idx="1"/>
          </p:cNvCxnSpPr>
          <p:nvPr/>
        </p:nvCxnSpPr>
        <p:spPr>
          <a:xfrm>
            <a:off x="2743200" y="1885950"/>
            <a:ext cx="609600" cy="1733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4" idx="1"/>
          </p:cNvCxnSpPr>
          <p:nvPr/>
        </p:nvCxnSpPr>
        <p:spPr>
          <a:xfrm>
            <a:off x="2743200" y="2781300"/>
            <a:ext cx="6096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  <a:endCxn id="4" idx="1"/>
          </p:cNvCxnSpPr>
          <p:nvPr/>
        </p:nvCxnSpPr>
        <p:spPr>
          <a:xfrm flipV="1">
            <a:off x="2743200" y="3619500"/>
            <a:ext cx="609600" cy="114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3"/>
            <a:endCxn id="4" idx="1"/>
          </p:cNvCxnSpPr>
          <p:nvPr/>
        </p:nvCxnSpPr>
        <p:spPr>
          <a:xfrm flipV="1">
            <a:off x="2743200" y="3619500"/>
            <a:ext cx="609600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3"/>
            <a:endCxn id="4" idx="1"/>
          </p:cNvCxnSpPr>
          <p:nvPr/>
        </p:nvCxnSpPr>
        <p:spPr>
          <a:xfrm flipV="1">
            <a:off x="2743200" y="3619500"/>
            <a:ext cx="609600" cy="2019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1"/>
            <a:endCxn id="4" idx="3"/>
          </p:cNvCxnSpPr>
          <p:nvPr/>
        </p:nvCxnSpPr>
        <p:spPr>
          <a:xfrm rot="10800000" flipV="1">
            <a:off x="5715000" y="2057400"/>
            <a:ext cx="762000" cy="1562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1"/>
            <a:endCxn id="4" idx="3"/>
          </p:cNvCxnSpPr>
          <p:nvPr/>
        </p:nvCxnSpPr>
        <p:spPr>
          <a:xfrm rot="10800000" flipV="1">
            <a:off x="5715000" y="3048000"/>
            <a:ext cx="762000" cy="57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1"/>
            <a:endCxn id="4" idx="3"/>
          </p:cNvCxnSpPr>
          <p:nvPr/>
        </p:nvCxnSpPr>
        <p:spPr>
          <a:xfrm rot="10800000">
            <a:off x="5715000" y="3619500"/>
            <a:ext cx="762000" cy="57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1"/>
            <a:endCxn id="4" idx="3"/>
          </p:cNvCxnSpPr>
          <p:nvPr/>
        </p:nvCxnSpPr>
        <p:spPr>
          <a:xfrm rot="10800000">
            <a:off x="5715000" y="3619500"/>
            <a:ext cx="762000" cy="1790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798734" cy="1303867"/>
          </a:xfrm>
          <a:noFill/>
        </p:spPr>
        <p:txBody>
          <a:bodyPr/>
          <a:lstStyle/>
          <a:p>
            <a:r>
              <a:rPr lang="en-US" b="1" dirty="0" smtClean="0"/>
              <a:t>What can we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52578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Urbanization </a:t>
            </a:r>
          </a:p>
          <a:p>
            <a:pPr lvl="1"/>
            <a:r>
              <a:rPr lang="en-US" b="1" dirty="0" smtClean="0"/>
              <a:t>“Green” cities</a:t>
            </a:r>
          </a:p>
          <a:p>
            <a:pPr lvl="2"/>
            <a:r>
              <a:rPr lang="en-US" b="1" dirty="0" smtClean="0"/>
              <a:t>Add walls that can hold plant life</a:t>
            </a:r>
          </a:p>
          <a:p>
            <a:pPr lvl="2"/>
            <a:r>
              <a:rPr lang="en-US" b="1" dirty="0" err="1" smtClean="0"/>
              <a:t>Walkable</a:t>
            </a:r>
            <a:r>
              <a:rPr lang="en-US" b="1" dirty="0" smtClean="0"/>
              <a:t> urban areas- mixed use so most things are in walking distance of residents</a:t>
            </a:r>
          </a:p>
          <a:p>
            <a:pPr lvl="2"/>
            <a:r>
              <a:rPr lang="en-US" b="1" dirty="0" smtClean="0"/>
              <a:t>Entice people to move back to cities instead of urban sprawl</a:t>
            </a:r>
          </a:p>
          <a:p>
            <a:pPr lvl="2"/>
            <a:r>
              <a:rPr lang="en-US" b="1" dirty="0" smtClean="0"/>
              <a:t>Better public transportation</a:t>
            </a:r>
          </a:p>
          <a:p>
            <a:pPr lvl="2"/>
            <a:r>
              <a:rPr lang="en-US" b="1" dirty="0" smtClean="0"/>
              <a:t>Urban farming</a:t>
            </a:r>
          </a:p>
          <a:p>
            <a:pPr lvl="2"/>
            <a:r>
              <a:rPr lang="en-US" b="1" dirty="0" smtClean="0"/>
              <a:t>Build structures that use sustainable energies (solar, wind, hydroelectric, etc…)</a:t>
            </a:r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4059" y="1600200"/>
            <a:ext cx="36703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849850"/>
            <a:ext cx="3657600" cy="29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0"/>
            <a:ext cx="6798734" cy="1303867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Why is land used for agriculture?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Until humans learned to farm they were nomadic (followed food)</a:t>
            </a:r>
          </a:p>
          <a:p>
            <a:r>
              <a:rPr lang="en-US" b="1" dirty="0" smtClean="0"/>
              <a:t>A stable food source </a:t>
            </a:r>
          </a:p>
          <a:p>
            <a:pPr lvl="1"/>
            <a:r>
              <a:rPr lang="en-US" b="1" dirty="0" smtClean="0"/>
              <a:t>Vegetables</a:t>
            </a:r>
          </a:p>
          <a:p>
            <a:pPr lvl="1"/>
            <a:r>
              <a:rPr lang="en-US" b="1" dirty="0" smtClean="0"/>
              <a:t>Meats</a:t>
            </a:r>
          </a:p>
          <a:p>
            <a:pPr lvl="1"/>
            <a:r>
              <a:rPr lang="en-US" b="1" dirty="0" smtClean="0"/>
              <a:t>Animal feed</a:t>
            </a:r>
          </a:p>
          <a:p>
            <a:r>
              <a:rPr lang="en-US" b="1" dirty="0" smtClean="0"/>
              <a:t>Economic gain</a:t>
            </a:r>
          </a:p>
          <a:p>
            <a:r>
              <a:rPr lang="en-US" b="1" dirty="0" smtClean="0"/>
              <a:t>Non – edible resources – cotton, ethanol</a:t>
            </a:r>
            <a:endParaRPr lang="en-US" b="1" dirty="0"/>
          </a:p>
        </p:txBody>
      </p:sp>
      <p:pic>
        <p:nvPicPr>
          <p:cNvPr id="21508" name="Picture 4" descr="http://ts3.mm.bing.net/th?id=H.4586905946818078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7199"/>
            <a:ext cx="3429000" cy="2274571"/>
          </a:xfrm>
          <a:prstGeom prst="rect">
            <a:avLst/>
          </a:prstGeom>
          <a:noFill/>
        </p:spPr>
      </p:pic>
      <p:pic>
        <p:nvPicPr>
          <p:cNvPr id="21510" name="Picture 6" descr="http://www.wiu.edu/images/news/6659/6659_135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1447800"/>
            <a:ext cx="3454399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4358</TotalTime>
  <Words>1438</Words>
  <Application>Microsoft Office PowerPoint</Application>
  <PresentationFormat>On-screen Show (4:3)</PresentationFormat>
  <Paragraphs>256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ＭＳ Ｐゴシック</vt:lpstr>
      <vt:lpstr>Arial</vt:lpstr>
      <vt:lpstr>Calibri</vt:lpstr>
      <vt:lpstr>Garamond</vt:lpstr>
      <vt:lpstr>Organic</vt:lpstr>
      <vt:lpstr>1_Organic</vt:lpstr>
      <vt:lpstr>Human Impact</vt:lpstr>
      <vt:lpstr>Land Use</vt:lpstr>
      <vt:lpstr>What types of land use are there?</vt:lpstr>
      <vt:lpstr>What is Urbanization?</vt:lpstr>
      <vt:lpstr>Why do people build cities?</vt:lpstr>
      <vt:lpstr>How do cities affect Earth?</vt:lpstr>
      <vt:lpstr>Causes and Effects of Urbanization</vt:lpstr>
      <vt:lpstr>What can we do?</vt:lpstr>
      <vt:lpstr>Why is land used for agriculture?</vt:lpstr>
      <vt:lpstr>How does agriculture affect the lithosphere?</vt:lpstr>
      <vt:lpstr>Agriculture</vt:lpstr>
      <vt:lpstr>Soil Erosion </vt:lpstr>
      <vt:lpstr>Deforestation</vt:lpstr>
      <vt:lpstr>Deforestation</vt:lpstr>
      <vt:lpstr>Effects of Deforestation</vt:lpstr>
      <vt:lpstr>What exactly is overgrazing?</vt:lpstr>
      <vt:lpstr>Overgrazing</vt:lpstr>
      <vt:lpstr>What about desertification?</vt:lpstr>
      <vt:lpstr>What is dryland salinity?</vt:lpstr>
      <vt:lpstr>Dryland Salinity</vt:lpstr>
      <vt:lpstr>How is freshwater being depleted from agriculture?</vt:lpstr>
      <vt:lpstr>How is agriculture polluting?</vt:lpstr>
      <vt:lpstr>What are the causes and effects of agriculture?</vt:lpstr>
      <vt:lpstr>What can we do?</vt:lpstr>
      <vt:lpstr>Aquaculture</vt:lpstr>
      <vt:lpstr>Aquaculture</vt:lpstr>
      <vt:lpstr>How is aquaculture affecting the environment?</vt:lpstr>
      <vt:lpstr>Is aquaculture all bad?</vt:lpstr>
      <vt:lpstr>What is mining and why is it done?</vt:lpstr>
      <vt:lpstr>How is mining done?</vt:lpstr>
      <vt:lpstr>What is surface mining?</vt:lpstr>
      <vt:lpstr>Surface Coal Mining</vt:lpstr>
      <vt:lpstr>What is sub surface mining?</vt:lpstr>
      <vt:lpstr>What exactly is coal and how is it extracted?</vt:lpstr>
      <vt:lpstr>How are uranium and plutonium mined?</vt:lpstr>
      <vt:lpstr>What is in-situ mining?</vt:lpstr>
      <vt:lpstr>How does mining affect the environment?</vt:lpstr>
      <vt:lpstr>Causes and effects of mining</vt:lpstr>
      <vt:lpstr>What can we do?</vt:lpstr>
      <vt:lpstr>What is harvesting and how is it done?</vt:lpstr>
      <vt:lpstr>Why is wood harvested?</vt:lpstr>
      <vt:lpstr>What is peat, where is peat, and how is it harvested?</vt:lpstr>
      <vt:lpstr>What is drilling and how is it done?</vt:lpstr>
      <vt:lpstr>What is oil?</vt:lpstr>
      <vt:lpstr>What is natural gas?</vt:lpstr>
      <vt:lpstr>PowerPoint Presentation</vt:lpstr>
      <vt:lpstr>What can we do?</vt:lpstr>
    </vt:vector>
  </TitlesOfParts>
  <Company>WCS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</dc:title>
  <dc:creator>glasss</dc:creator>
  <cp:lastModifiedBy>Russell Smith</cp:lastModifiedBy>
  <cp:revision>128</cp:revision>
  <dcterms:created xsi:type="dcterms:W3CDTF">2013-08-16T13:58:31Z</dcterms:created>
  <dcterms:modified xsi:type="dcterms:W3CDTF">2019-05-17T12:45:32Z</dcterms:modified>
</cp:coreProperties>
</file>