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73" r:id="rId5"/>
    <p:sldId id="274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5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62B7166-ED34-45B6-B21E-C28105DFFB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775C8E-8AF7-42FC-B2E2-FD7F284C6A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C0A3DBF-2FE1-4DD7-AA6C-EFCCAF4706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6486ADE5-B94A-4C2F-B734-77103651D1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A0D08BB8-B3A6-4724-AD09-E7B02F3FF4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A0AAFC-98F1-4BA5-BDD5-0498B83180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27A677-5E15-4AB5-A156-FDC9A75650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2D7DF8E-82F0-4385-8763-9697E02E7E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EEC5AC9-4067-4741-AA4C-D88C78322A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BCEFE8-67BF-4E1E-8397-B5A8B86BBD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054E51-0951-4482-85B2-7C378D0E60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/imgres?imgurl=http://www.sci.sdsu.edu/SERG/restorationproj/mojave%20desert/antval/antval3/fig2.gif&amp;imgrefurl=http://www.sci.sdsu.edu/SERG/restorationproj/mojave%20desert/antval/antval3.html&amp;h=299&amp;w=490&amp;sz=57&amp;hl=en&amp;start=2&amp;tbnid=ebNyE_7n09UlkM:&amp;tbnh=79&amp;tbnw=130&amp;prev=/images?q=desert+soil&amp;gbv=2&amp;svnum=10&amp;hl=en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hyperlink" Target="http://images.google.com/imgres?imgurl=http://www.emagazine.com/images/upload/1157552788F_desert.jpg&amp;imgrefurl=http://www.emagazine.com/view/?3346&amp;h=166&amp;w=250&amp;sz=21&amp;hl=en&amp;start=12&amp;tbnid=pgiu2CDkbkdFcM:&amp;tbnh=74&amp;tbnw=111&amp;prev=/images?q=desert+soil&amp;gbv=2&amp;svnum=10&amp;hl=en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Soil 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Soil is an important natural resource</a:t>
            </a:r>
          </a:p>
          <a:p>
            <a:pPr eaLnBrk="1" hangingPunct="1">
              <a:defRPr/>
            </a:pPr>
            <a:r>
              <a:rPr lang="en-US" dirty="0" smtClean="0"/>
              <a:t>It is found almost everywhere on Earth</a:t>
            </a:r>
          </a:p>
          <a:p>
            <a:pPr eaLnBrk="1" hangingPunct="1">
              <a:defRPr/>
            </a:pPr>
            <a:r>
              <a:rPr lang="en-US" dirty="0" smtClean="0"/>
              <a:t>Exactly what is it?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36868" name="Picture 2" descr="C:\Documents and Settings\Julie\Local Settings\Temporary Internet Files\Content.IE5\T66UO6L3\MCj043441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276600"/>
            <a:ext cx="2438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3" descr="C:\Documents and Settings\Julie\Local Settings\Temporary Internet Files\Content.IE5\JVPF4U3D\MCBD09032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267200"/>
            <a:ext cx="45720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Soil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49530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Polar Soils</a:t>
            </a:r>
          </a:p>
          <a:p>
            <a:pPr lvl="1" eaLnBrk="1" hangingPunct="1">
              <a:defRPr/>
            </a:pPr>
            <a:r>
              <a:rPr lang="en-US" sz="2400" dirty="0" smtClean="0"/>
              <a:t>Form at high latitudes and high elevations</a:t>
            </a:r>
          </a:p>
          <a:p>
            <a:pPr lvl="1" eaLnBrk="1" hangingPunct="1">
              <a:defRPr/>
            </a:pPr>
            <a:r>
              <a:rPr lang="en-US" sz="2400" dirty="0" smtClean="0"/>
              <a:t>Located in Greenland, Canada, Antarctica</a:t>
            </a:r>
          </a:p>
          <a:p>
            <a:pPr lvl="1" eaLnBrk="1" hangingPunct="1">
              <a:defRPr/>
            </a:pPr>
            <a:r>
              <a:rPr lang="en-US" sz="2400" dirty="0" smtClean="0"/>
              <a:t>No distinct horizons, very shallow soil</a:t>
            </a:r>
          </a:p>
          <a:p>
            <a:pPr lvl="1" eaLnBrk="1" hangingPunct="1">
              <a:defRPr/>
            </a:pPr>
            <a:r>
              <a:rPr lang="en-US" sz="2400" dirty="0" smtClean="0"/>
              <a:t>Just below the soil the ground is permanently frozen-known as permafrost</a:t>
            </a:r>
          </a:p>
        </p:txBody>
      </p:sp>
      <p:pic>
        <p:nvPicPr>
          <p:cNvPr id="43012" name="Picture 2" descr="http://www.iwebquest.com/alaska/images/permafr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286000"/>
            <a:ext cx="28575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86400" y="4648200"/>
            <a:ext cx="3124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Permafrost in Denali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Soil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Temperate Soils</a:t>
            </a:r>
          </a:p>
          <a:p>
            <a:pPr lvl="1" eaLnBrk="1" hangingPunct="1">
              <a:defRPr/>
            </a:pPr>
            <a:r>
              <a:rPr lang="en-US" dirty="0" smtClean="0"/>
              <a:t>Lots of variation</a:t>
            </a:r>
          </a:p>
          <a:p>
            <a:pPr lvl="1" eaLnBrk="1" hangingPunct="1">
              <a:defRPr/>
            </a:pPr>
            <a:r>
              <a:rPr lang="en-US" dirty="0" smtClean="0"/>
              <a:t>Support forests, grasslands, prairies</a:t>
            </a:r>
          </a:p>
          <a:p>
            <a:pPr lvl="1" eaLnBrk="1" hangingPunct="1">
              <a:defRPr/>
            </a:pPr>
            <a:r>
              <a:rPr lang="en-US" dirty="0" smtClean="0"/>
              <a:t>Amount of rainfall determines what grows in this type of soil</a:t>
            </a:r>
          </a:p>
          <a:p>
            <a:pPr lvl="2" eaLnBrk="1" hangingPunct="1">
              <a:defRPr/>
            </a:pPr>
            <a:r>
              <a:rPr lang="en-US" dirty="0" smtClean="0"/>
              <a:t>Grasslands-lots of humus-soil is rich and fertile</a:t>
            </a:r>
          </a:p>
          <a:p>
            <a:pPr lvl="2" eaLnBrk="1" hangingPunct="1">
              <a:defRPr/>
            </a:pPr>
            <a:r>
              <a:rPr lang="en-US" dirty="0" smtClean="0"/>
              <a:t>Forests-soil is less deep/less fertile, containing clays and iron oxides (Eastern US)</a:t>
            </a:r>
          </a:p>
          <a:p>
            <a:pPr lvl="2" eaLnBrk="1" hangingPunct="1">
              <a:defRPr/>
            </a:pPr>
            <a:r>
              <a:rPr lang="en-US" dirty="0" smtClean="0"/>
              <a:t>Prairies-dry soil-lots of grasses and bushes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Soil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5715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Desert Soils</a:t>
            </a:r>
          </a:p>
          <a:p>
            <a:pPr lvl="1" eaLnBrk="1" hangingPunct="1">
              <a:defRPr/>
            </a:pPr>
            <a:r>
              <a:rPr lang="en-US" dirty="0" smtClean="0"/>
              <a:t>Very little precipitation </a:t>
            </a:r>
          </a:p>
          <a:p>
            <a:pPr lvl="1" eaLnBrk="1" hangingPunct="1">
              <a:defRPr/>
            </a:pPr>
            <a:r>
              <a:rPr lang="en-US" dirty="0" smtClean="0"/>
              <a:t>High levels of salts</a:t>
            </a:r>
          </a:p>
          <a:p>
            <a:pPr lvl="1" eaLnBrk="1" hangingPunct="1">
              <a:defRPr/>
            </a:pPr>
            <a:r>
              <a:rPr lang="en-US" dirty="0" smtClean="0"/>
              <a:t>Limited vegetation</a:t>
            </a:r>
          </a:p>
          <a:p>
            <a:pPr lvl="1" eaLnBrk="1" hangingPunct="1">
              <a:defRPr/>
            </a:pPr>
            <a:r>
              <a:rPr lang="en-US" dirty="0" smtClean="0"/>
              <a:t>Little or no organic matter</a:t>
            </a:r>
          </a:p>
          <a:p>
            <a:pPr lvl="1" eaLnBrk="1" hangingPunct="1">
              <a:defRPr/>
            </a:pPr>
            <a:r>
              <a:rPr lang="en-US" dirty="0" smtClean="0"/>
              <a:t>Very thin topsoil (A horizon)</a:t>
            </a:r>
          </a:p>
          <a:p>
            <a:pPr lvl="1" eaLnBrk="1" hangingPunct="1">
              <a:defRPr/>
            </a:pPr>
            <a:r>
              <a:rPr lang="en-US" dirty="0" smtClean="0"/>
              <a:t>Light colored and coarse soil</a:t>
            </a:r>
          </a:p>
        </p:txBody>
      </p:sp>
      <p:pic>
        <p:nvPicPr>
          <p:cNvPr id="45060" name="Picture 2" descr="http://tbn0.google.com/images?q=tbn:ebNyE_7n09UlkM:http://www.sci.sdsu.edu/SERG/restorationproj/mojave%2520desert/antval/antval3/fig2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828800"/>
            <a:ext cx="2720975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1" name="Picture 4" descr="http://tbn0.google.com/images?q=tbn:pgiu2CDkbkdFcM:http://www.emagazine.com/images/upload/1157552788F_deser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956050"/>
            <a:ext cx="2743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Soil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Tropical Soils</a:t>
            </a:r>
          </a:p>
          <a:p>
            <a:pPr lvl="1" eaLnBrk="1" hangingPunct="1">
              <a:defRPr/>
            </a:pPr>
            <a:r>
              <a:rPr lang="en-US" dirty="0" smtClean="0"/>
              <a:t>High temperatures, heavy rainfall</a:t>
            </a:r>
          </a:p>
          <a:p>
            <a:pPr lvl="1" eaLnBrk="1" hangingPunct="1">
              <a:defRPr/>
            </a:pPr>
            <a:r>
              <a:rPr lang="en-US" dirty="0" smtClean="0"/>
              <a:t>Soil is intensely weathered, infertile</a:t>
            </a:r>
          </a:p>
          <a:p>
            <a:pPr lvl="1" eaLnBrk="1" hangingPunct="1">
              <a:defRPr/>
            </a:pPr>
            <a:r>
              <a:rPr lang="en-US" dirty="0" smtClean="0"/>
              <a:t>Source of ores (iron), but not great for growing plants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Soil Types</a:t>
            </a:r>
            <a:endParaRPr lang="en-US" b="1" dirty="0"/>
          </a:p>
        </p:txBody>
      </p:sp>
      <p:pic>
        <p:nvPicPr>
          <p:cNvPr id="4" name="Picture 19" descr="C07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12900"/>
            <a:ext cx="8384920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Soil Textures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5943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Particles of soil are classified according to size as being clay, silt, or sand, with clay being the smallest and sand being the largest. </a:t>
            </a:r>
          </a:p>
          <a:p>
            <a:pPr eaLnBrk="1" hangingPunct="1">
              <a:defRPr/>
            </a:pPr>
            <a:r>
              <a:rPr lang="en-US" sz="2400" dirty="0" smtClean="0"/>
              <a:t>The relative proportions of these particle sizes determine a soil’s texture.</a:t>
            </a:r>
          </a:p>
          <a:p>
            <a:pPr eaLnBrk="1" hangingPunct="1">
              <a:defRPr/>
            </a:pPr>
            <a:r>
              <a:rPr lang="en-US" sz="2400" dirty="0" smtClean="0"/>
              <a:t>The texture of a soil affects its capacity to retain moisture and therefore its ability to support plant growth.</a:t>
            </a:r>
          </a:p>
          <a:p>
            <a:pPr eaLnBrk="1" hangingPunct="1">
              <a:defRPr/>
            </a:pPr>
            <a:endParaRPr lang="en-US" sz="2400" dirty="0" smtClean="0"/>
          </a:p>
        </p:txBody>
      </p:sp>
      <p:pic>
        <p:nvPicPr>
          <p:cNvPr id="4" name="Picture 7" descr="C07-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057400"/>
            <a:ext cx="251936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Sand, Silt, &amp; Clay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92" y="1981200"/>
            <a:ext cx="8302207" cy="3954369"/>
          </a:xfrm>
        </p:spPr>
      </p:pic>
    </p:spTree>
    <p:extLst>
      <p:ext uri="{BB962C8B-B14F-4D97-AF65-F5344CB8AC3E}">
        <p14:creationId xmlns:p14="http://schemas.microsoft.com/office/powerpoint/2010/main" val="1477491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Soil Textures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953000" y="1981200"/>
            <a:ext cx="3733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determine the texture of a soil sample, find its percent for sand, silt, and clay.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texture of the soil will be where all three lines intersect. </a:t>
            </a:r>
          </a:p>
          <a:p>
            <a:pPr eaLnBrk="1" hangingPunct="1"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48132" name="Picture 2" descr="The soil textural tri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52593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Soil Fertility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measure of how well a soil can support plant growth</a:t>
            </a:r>
          </a:p>
          <a:p>
            <a:pPr eaLnBrk="1" hangingPunct="1">
              <a:defRPr/>
            </a:pPr>
            <a:r>
              <a:rPr lang="en-US" dirty="0" smtClean="0"/>
              <a:t>Factors involved include:</a:t>
            </a:r>
          </a:p>
          <a:p>
            <a:pPr lvl="1" eaLnBrk="1" hangingPunct="1">
              <a:defRPr/>
            </a:pPr>
            <a:r>
              <a:rPr lang="en-US" dirty="0" smtClean="0"/>
              <a:t>Availability of nutrients/minerals</a:t>
            </a:r>
          </a:p>
          <a:p>
            <a:pPr lvl="1" eaLnBrk="1" hangingPunct="1">
              <a:defRPr/>
            </a:pPr>
            <a:r>
              <a:rPr lang="en-US" dirty="0" smtClean="0"/>
              <a:t>Precipitation</a:t>
            </a:r>
          </a:p>
          <a:p>
            <a:pPr lvl="1" eaLnBrk="1" hangingPunct="1">
              <a:defRPr/>
            </a:pPr>
            <a:r>
              <a:rPr lang="en-US" dirty="0" smtClean="0"/>
              <a:t>Topography</a:t>
            </a:r>
          </a:p>
          <a:p>
            <a:pPr lvl="1" eaLnBrk="1" hangingPunct="1">
              <a:defRPr/>
            </a:pPr>
            <a:r>
              <a:rPr lang="en-US" dirty="0" smtClean="0"/>
              <a:t>Acidity</a:t>
            </a:r>
          </a:p>
          <a:p>
            <a:pPr lvl="1" eaLnBrk="1" hangingPunct="1">
              <a:defRPr/>
            </a:pPr>
            <a:r>
              <a:rPr lang="en-US" dirty="0" smtClean="0"/>
              <a:t>Number of microorganisms present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Soil Color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Factors that determine soil color include:</a:t>
            </a:r>
          </a:p>
          <a:p>
            <a:pPr lvl="1" eaLnBrk="1" hangingPunct="1">
              <a:defRPr/>
            </a:pPr>
            <a:r>
              <a:rPr lang="en-US" dirty="0" smtClean="0"/>
              <a:t>Climate</a:t>
            </a:r>
          </a:p>
          <a:p>
            <a:pPr lvl="1" eaLnBrk="1" hangingPunct="1">
              <a:defRPr/>
            </a:pPr>
            <a:r>
              <a:rPr lang="en-US" dirty="0" smtClean="0"/>
              <a:t>Soil’s composition</a:t>
            </a:r>
          </a:p>
          <a:p>
            <a:pPr lvl="2" eaLnBrk="1" hangingPunct="1">
              <a:defRPr/>
            </a:pPr>
            <a:r>
              <a:rPr lang="en-US" dirty="0" smtClean="0"/>
              <a:t>Topsoil-usually dark (rich in humus)</a:t>
            </a:r>
          </a:p>
          <a:p>
            <a:pPr lvl="2" eaLnBrk="1" hangingPunct="1">
              <a:defRPr/>
            </a:pPr>
            <a:r>
              <a:rPr lang="en-US" dirty="0" smtClean="0"/>
              <a:t>Red/yellow soils-caused by iron minerals oxidizing</a:t>
            </a:r>
          </a:p>
          <a:p>
            <a:pPr lvl="2" eaLnBrk="1" hangingPunct="1">
              <a:defRPr/>
            </a:pPr>
            <a:r>
              <a:rPr lang="en-US" dirty="0" smtClean="0"/>
              <a:t>Yellow soils are often poorly drained, associated with environmental problems</a:t>
            </a:r>
          </a:p>
          <a:p>
            <a:pPr lvl="2" eaLnBrk="1" hangingPunct="1">
              <a:defRPr/>
            </a:pPr>
            <a:r>
              <a:rPr lang="en-US" dirty="0" smtClean="0"/>
              <a:t>Gray/bluish soils-poorly drained, constantly wet, lacking in oxygen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Soil 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Soil</a:t>
            </a:r>
          </a:p>
          <a:p>
            <a:pPr lvl="1" eaLnBrk="1" hangingPunct="1">
              <a:defRPr/>
            </a:pPr>
            <a:r>
              <a:rPr lang="en-US" dirty="0" smtClean="0"/>
              <a:t>Loose covering of broken rock particles and decaying organic matter (humus) overlying the bedrock of Earth’s surface.</a:t>
            </a:r>
          </a:p>
          <a:p>
            <a:pPr lvl="1" eaLnBrk="1" hangingPunct="1"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Decaying organic matter is the decomposition of vegetation and animal remains in varying stages.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Soil 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14800"/>
          </a:xfrm>
        </p:spPr>
        <p:txBody>
          <a:bodyPr/>
          <a:lstStyle/>
          <a:p>
            <a:r>
              <a:rPr lang="en-US" dirty="0" smtClean="0"/>
              <a:t>Soil is the result of chemical and mechanical weathering and biological activity over long periods of time.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soil-forming process begins when weathering breaks solid bedrock into smaller and smaller pieces.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Soil 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Bacteria, fungi, and insects begin to live in the weathered materials. </a:t>
            </a:r>
          </a:p>
          <a:p>
            <a:endParaRPr lang="en-US" dirty="0" smtClean="0"/>
          </a:p>
          <a:p>
            <a:r>
              <a:rPr lang="en-US" dirty="0" smtClean="0"/>
              <a:t>More nutrients are added to the weathered materials by the death and decay of organisms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Soil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Soil </a:t>
            </a:r>
            <a:r>
              <a:rPr lang="en-US" dirty="0" smtClean="0">
                <a:solidFill>
                  <a:srgbClr val="FF0000"/>
                </a:solidFill>
              </a:rPr>
              <a:t>forms in layers </a:t>
            </a:r>
            <a:r>
              <a:rPr lang="en-US" dirty="0" smtClean="0"/>
              <a:t>during the process of its development. </a:t>
            </a:r>
          </a:p>
          <a:p>
            <a:pPr eaLnBrk="1" hangingPunct="1"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parent rock </a:t>
            </a:r>
            <a:r>
              <a:rPr lang="en-US" dirty="0" smtClean="0"/>
              <a:t>is the solid bedrock from which weathered pieces of rock first break off. </a:t>
            </a:r>
          </a:p>
          <a:p>
            <a:pPr eaLnBrk="1" hangingPunct="1">
              <a:defRPr/>
            </a:pPr>
            <a:r>
              <a:rPr lang="en-US" dirty="0" smtClean="0"/>
              <a:t>The smallest pieces of weathered rock, along with living and dead organisms, remain in the very top layer. </a:t>
            </a:r>
          </a:p>
          <a:p>
            <a:pPr eaLnBrk="1" hangingPunct="1">
              <a:defRPr/>
            </a:pPr>
            <a:r>
              <a:rPr lang="en-US" dirty="0" smtClean="0"/>
              <a:t>Rainwater seeps through this top layer of materials, dissolves soluble minerals, and carries them into the lower layers of the soil.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Soil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Residual soil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is soil located above its </a:t>
            </a:r>
            <a:br>
              <a:rPr lang="en-US" dirty="0" smtClean="0"/>
            </a:br>
            <a:r>
              <a:rPr lang="en-US" dirty="0" smtClean="0"/>
              <a:t>parent bedrock. 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Transported soil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soil that has been moved to a location away from its parent bedrock by agents of erosion, such as running water, wind, and glaciers.</a:t>
            </a:r>
          </a:p>
          <a:p>
            <a:pPr eaLnBrk="1" hangingPunct="1">
              <a:defRPr/>
            </a:pPr>
            <a:r>
              <a:rPr lang="en-US" dirty="0" smtClean="0"/>
              <a:t>The parent bedrock determines what kinds of minerals a soil contains.</a:t>
            </a:r>
          </a:p>
          <a:p>
            <a:pPr eaLnBrk="1" hangingPunct="1">
              <a:defRPr/>
            </a:pPr>
            <a:r>
              <a:rPr lang="en-US" dirty="0" smtClean="0"/>
              <a:t>The parent rock and climatic conditions of an area determine the length of time it takes </a:t>
            </a:r>
            <a:r>
              <a:rPr lang="en-US" smtClean="0"/>
              <a:t>for </a:t>
            </a:r>
            <a:r>
              <a:rPr lang="en-US" smtClean="0"/>
              <a:t>soil </a:t>
            </a:r>
            <a:r>
              <a:rPr lang="en-US" dirty="0" smtClean="0"/>
              <a:t>to form.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Soil Profiles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is a soil profile?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 vertical sequence of soil layers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soil horizon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a distinct layer, </a:t>
            </a:r>
            <a:r>
              <a:rPr lang="en-US" smtClean="0"/>
              <a:t>or zone</a:t>
            </a:r>
            <a:r>
              <a:rPr lang="en-US" dirty="0" smtClean="0"/>
              <a:t>, within a soil profile.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There are three major soil horizons: A, B, and 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Soil Horizons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3962400" cy="4495800"/>
          </a:xfrm>
        </p:spPr>
        <p:txBody>
          <a:bodyPr/>
          <a:lstStyle/>
          <a:p>
            <a:r>
              <a:rPr lang="en-US" sz="2800" dirty="0" smtClean="0"/>
              <a:t>(O) Organic matter</a:t>
            </a:r>
          </a:p>
          <a:p>
            <a:r>
              <a:rPr lang="en-US" sz="2800" dirty="0" smtClean="0"/>
              <a:t>(A) Top soil with high concentration of organic matter &amp; humus</a:t>
            </a:r>
          </a:p>
          <a:p>
            <a:r>
              <a:rPr lang="en-US" sz="2800" dirty="0" smtClean="0"/>
              <a:t>(B) Subsoil enriched with clay minerals (Fe &amp; AL)</a:t>
            </a:r>
          </a:p>
          <a:p>
            <a:r>
              <a:rPr lang="en-US" sz="2800" dirty="0" smtClean="0"/>
              <a:t>(C) Weathered parent rock</a:t>
            </a:r>
            <a:endParaRPr lang="en-US" sz="2800" dirty="0"/>
          </a:p>
        </p:txBody>
      </p:sp>
      <p:pic>
        <p:nvPicPr>
          <p:cNvPr id="4098" name="Picture 2" descr="File:SOIL PROFI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4648" y="1447800"/>
            <a:ext cx="4209466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Topography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Topography is the surface  features of a place or region (e.g. valleys, mountains, rivers, etc.)</a:t>
            </a:r>
          </a:p>
          <a:p>
            <a:pPr eaLnBrk="1" hangingPunct="1">
              <a:defRPr/>
            </a:pPr>
            <a:r>
              <a:rPr lang="en-US" dirty="0" smtClean="0"/>
              <a:t>The topography of a region affects the thickness of developing soil. </a:t>
            </a:r>
          </a:p>
          <a:p>
            <a:pPr eaLnBrk="1" hangingPunct="1">
              <a:defRPr/>
            </a:pPr>
            <a:r>
              <a:rPr lang="en-US" dirty="0" smtClean="0"/>
              <a:t>Soils on slopes tend to be thin, coarse, and infertile. </a:t>
            </a:r>
          </a:p>
          <a:p>
            <a:pPr eaLnBrk="1" hangingPunct="1">
              <a:defRPr/>
            </a:pPr>
            <a:r>
              <a:rPr lang="en-US" dirty="0" smtClean="0"/>
              <a:t>Soils formed in lower areas, such as in valleys, are thick and fertile.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683</Words>
  <Application>Microsoft Office PowerPoint</Application>
  <PresentationFormat>On-screen Show 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Foundry</vt:lpstr>
      <vt:lpstr>Soil Formation</vt:lpstr>
      <vt:lpstr>Soil Formation</vt:lpstr>
      <vt:lpstr>Soil Formation</vt:lpstr>
      <vt:lpstr>Soil Formation</vt:lpstr>
      <vt:lpstr>Soil Composition</vt:lpstr>
      <vt:lpstr>Soil Composition</vt:lpstr>
      <vt:lpstr>Soil Profiles</vt:lpstr>
      <vt:lpstr>Soil Horizons</vt:lpstr>
      <vt:lpstr>Topography</vt:lpstr>
      <vt:lpstr>Soil Types</vt:lpstr>
      <vt:lpstr>Soil Types</vt:lpstr>
      <vt:lpstr>Soil Types</vt:lpstr>
      <vt:lpstr>Soil Types</vt:lpstr>
      <vt:lpstr>Soil Types</vt:lpstr>
      <vt:lpstr>Soil Textures</vt:lpstr>
      <vt:lpstr>Properties of Sand, Silt, &amp; Clay</vt:lpstr>
      <vt:lpstr>Soil Textures</vt:lpstr>
      <vt:lpstr>Soil Fertility</vt:lpstr>
      <vt:lpstr>Soil Color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Formation</dc:title>
  <dc:creator/>
  <cp:lastModifiedBy>Windows User</cp:lastModifiedBy>
  <cp:revision>12</cp:revision>
  <dcterms:created xsi:type="dcterms:W3CDTF">2006-08-16T00:00:00Z</dcterms:created>
  <dcterms:modified xsi:type="dcterms:W3CDTF">2015-02-22T01:03:50Z</dcterms:modified>
</cp:coreProperties>
</file>