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309" r:id="rId4"/>
    <p:sldId id="281" r:id="rId5"/>
    <p:sldId id="307" r:id="rId6"/>
    <p:sldId id="283" r:id="rId7"/>
    <p:sldId id="285" r:id="rId8"/>
    <p:sldId id="286" r:id="rId9"/>
    <p:sldId id="287" r:id="rId10"/>
    <p:sldId id="288" r:id="rId11"/>
    <p:sldId id="290" r:id="rId12"/>
    <p:sldId id="291" r:id="rId13"/>
    <p:sldId id="293" r:id="rId14"/>
    <p:sldId id="295" r:id="rId15"/>
    <p:sldId id="311" r:id="rId16"/>
    <p:sldId id="320" r:id="rId17"/>
    <p:sldId id="321" r:id="rId18"/>
    <p:sldId id="322" r:id="rId19"/>
    <p:sldId id="330" r:id="rId20"/>
    <p:sldId id="331" r:id="rId21"/>
    <p:sldId id="314" r:id="rId22"/>
    <p:sldId id="316" r:id="rId23"/>
    <p:sldId id="317" r:id="rId24"/>
    <p:sldId id="325" r:id="rId25"/>
    <p:sldId id="32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9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BC5815-C92D-40D4-827F-099FBD0DD97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ABE411-7AA5-4921-9901-A454688C4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8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The Water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8727-C3A5-4AB1-8CFC-9808B5D7C1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BE411-7AA5-4921-9901-A454688C43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1F8-71F4-469F-BE82-12DF0A9BCA0A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B16D-B67B-4EFD-A951-AE0BE99F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AB38-6CD9-4E7B-8C10-83209AE253AE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ED55-77DA-4291-9E4E-EED251EE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A876-A1A8-4931-901D-F9B8DE18292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B136-35B1-49C4-B4BE-AA9E76A7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DD0A-722A-4888-B10B-4BCCF3E427A0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94A3-C8E1-485F-8356-5C06F74A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AC49-F052-4CC6-B691-7D57CAC22C0E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EF18-BCCA-40FD-8A03-0941D762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51C-521B-417A-B136-72EE02D8309C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16EF-5236-4B57-AFA5-6CA9DB46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C477-4DB4-43F0-BE57-5AD95D48EB5C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9657-ACA3-4A3E-99CE-BE3360F5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C57-45E7-4FBF-BB7D-D8DCC22D0C37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C5C5-CF43-47A0-854E-A507E3B7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C668-8A46-42B9-A35A-D6636DF21026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29AC-735F-4D8E-B1E8-312762F70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F0B4-1BC2-451B-B7CF-2149BDC42577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6468-E8DE-4C35-9276-8E93BA8A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4E9A-6A14-44B2-A97D-C74A02001F63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F869-795E-491E-B801-1CDB2F56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6547-7F4B-4FAF-B982-BA7742685480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1C58-BD81-4A2C-8FAB-15CA2B243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58CDEF-7A0C-4781-9C67-9C391B67501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72153-F56F-4E48-B714-CB738255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9/9c/Stream_Load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dirty="0" smtClean="0"/>
              <a:t> Surface 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255713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1475" y="2460415"/>
            <a:ext cx="8315325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Meandering Streams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stream’s slope, or gradient, decreases as it nears its base level.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water begins to erode the sides of the channel in such a way that the overall path of the stream starts to bend or wind.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bend or curve in a stream channel caused by moving water.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179513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2362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Meandering Streams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curve-heavy erosion occurs, water moves fastest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Inside of curve-deposition occurs, water moves slowest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48" y="2104500"/>
            <a:ext cx="4801270" cy="376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2438400"/>
            <a:ext cx="8410575" cy="3048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 smtClean="0">
                <a:latin typeface="+mn-lt"/>
              </a:rPr>
              <a:t>	</a:t>
            </a:r>
            <a:endParaRPr lang="en-US" sz="26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Surface Water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856037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Meandering Streams cont.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common for a stream to cut off a meander and once again flow along a straighter path.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cut off meander becomes an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oxbow lake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eventually dries up.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mouth of the stream, the gradient begins to flatten and the channel becomes wide.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295400"/>
            <a:ext cx="8229600" cy="7254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2722566"/>
            <a:ext cx="8315325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3275" lvl="1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Deposition of Sediments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Gradient (slope) decreases, velocity decreases.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dry regions, a stream’s gradient may suddenly decrease causing the stream to drop its sediment at the base of a slope as a fan-shaped deposit called an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alluvial fan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371600"/>
            <a:ext cx="8180904" cy="88835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1" y="1600200"/>
            <a:ext cx="8001000" cy="1524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2722566"/>
            <a:ext cx="8266122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Deposition of Sediments cont.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Streams lose velocity when they join larger bodies of quiet water.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delta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triangular deposit, usually consisting of silt and clay particles, that forms where a stream enters a large body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Surface Water and Ground Water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1"/>
            <a:ext cx="8229600" cy="1600199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Groundwater and surface water have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reciprocal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relationship, regularly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feeding each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other. Most streams and rivers get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half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their volume from groundwater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67" y="3352800"/>
            <a:ext cx="493272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3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sz="3600" b="1" dirty="0" smtClean="0"/>
              <a:t>North Carolina’s Estuaries and Wetlands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3058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200" dirty="0" smtClean="0"/>
              <a:t>-An </a:t>
            </a:r>
            <a:r>
              <a:rPr lang="en-US" sz="2200" u="sng" dirty="0" smtClean="0"/>
              <a:t>estuary</a:t>
            </a:r>
            <a:r>
              <a:rPr lang="en-US" sz="2200" dirty="0" smtClean="0"/>
              <a:t> is the area in which one or more rivers enter into the ocean, creating brackish water.  </a:t>
            </a:r>
          </a:p>
          <a:p>
            <a:pPr>
              <a:buFont typeface="Wingdings 2" pitchFamily="18" charset="2"/>
              <a:buNone/>
            </a:pPr>
            <a:r>
              <a:rPr lang="en-US" sz="2200" dirty="0" smtClean="0"/>
              <a:t>-A wetland is any area, for at least part of the year, in which the soil is completely saturated or covered with a shallow layer of water.</a:t>
            </a:r>
          </a:p>
          <a:p>
            <a:pPr>
              <a:buFont typeface="Wingdings 2" pitchFamily="18" charset="2"/>
              <a:buNone/>
            </a:pPr>
            <a:r>
              <a:rPr lang="en-US" sz="2200" dirty="0" smtClean="0"/>
              <a:t>-Area surrounding estuaries is typically going to be wetland.</a:t>
            </a:r>
          </a:p>
        </p:txBody>
      </p:sp>
      <p:pic>
        <p:nvPicPr>
          <p:cNvPr id="32772" name="Picture 8" descr="wetlands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733800"/>
            <a:ext cx="7162800" cy="28495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Reasons to Preserve Estuaries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316163"/>
            <a:ext cx="3352800" cy="3627437"/>
          </a:xfrm>
        </p:spPr>
        <p:txBody>
          <a:bodyPr/>
          <a:lstStyle/>
          <a:p>
            <a:r>
              <a:rPr lang="en-US" dirty="0" smtClean="0"/>
              <a:t>Economic resource-tourism, fisheries</a:t>
            </a:r>
          </a:p>
          <a:p>
            <a:r>
              <a:rPr lang="en-US" dirty="0" smtClean="0"/>
              <a:t>Biologically diverse-densely populated</a:t>
            </a:r>
          </a:p>
          <a:p>
            <a:r>
              <a:rPr lang="en-US" dirty="0" smtClean="0"/>
              <a:t>Center for many species’ reproduction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16163"/>
            <a:ext cx="4738180" cy="42625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Reasons to Preserve Wetlands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3733800" cy="4389437"/>
          </a:xfrm>
        </p:spPr>
        <p:txBody>
          <a:bodyPr/>
          <a:lstStyle/>
          <a:p>
            <a:r>
              <a:rPr lang="en-US" dirty="0" smtClean="0"/>
              <a:t>Wetlands naturally filter pollutants</a:t>
            </a:r>
          </a:p>
          <a:p>
            <a:r>
              <a:rPr lang="en-US" dirty="0" smtClean="0"/>
              <a:t>Can withstand excessive amounts of runoff, preventing flooding</a:t>
            </a:r>
          </a:p>
          <a:p>
            <a:r>
              <a:rPr lang="en-US" dirty="0" smtClean="0"/>
              <a:t>Plants assist in stabilizing shorelines</a:t>
            </a:r>
          </a:p>
          <a:p>
            <a:r>
              <a:rPr lang="en-US" dirty="0" smtClean="0"/>
              <a:t>Provide fish &amp; wildlife habitats</a:t>
            </a:r>
          </a:p>
          <a:p>
            <a:endParaRPr lang="en-US" dirty="0" smtClean="0"/>
          </a:p>
        </p:txBody>
      </p:sp>
      <p:sp>
        <p:nvSpPr>
          <p:cNvPr id="34820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03" y="2008865"/>
            <a:ext cx="4852532" cy="3388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9328"/>
            <a:ext cx="2688236" cy="34937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088357"/>
            <a:ext cx="4040188" cy="1035843"/>
          </a:xfrm>
        </p:spPr>
        <p:txBody>
          <a:bodyPr/>
          <a:lstStyle/>
          <a:p>
            <a:r>
              <a:rPr lang="en-US" b="0" dirty="0"/>
              <a:t>Bogs are characterized by their poor soil and high peat </a:t>
            </a:r>
            <a:r>
              <a:rPr lang="en-US" b="0" dirty="0" smtClean="0"/>
              <a:t>content.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492625" y="1935957"/>
            <a:ext cx="4041775" cy="959643"/>
          </a:xfrm>
        </p:spPr>
        <p:txBody>
          <a:bodyPr/>
          <a:lstStyle/>
          <a:p>
            <a:r>
              <a:rPr lang="en-US" b="0" dirty="0"/>
              <a:t>F</a:t>
            </a:r>
            <a:r>
              <a:rPr lang="en-US" b="0" dirty="0" smtClean="0"/>
              <a:t>ens </a:t>
            </a:r>
            <a:r>
              <a:rPr lang="en-US" b="0" dirty="0"/>
              <a:t>have less peat and more plant life than a bog.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31242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28121"/>
            <a:ext cx="37719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Runoff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excess water that does not permeate into the land and flows over the surface instead.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063" y="1027113"/>
            <a:ext cx="8229600" cy="8778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905476"/>
            <a:ext cx="36957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Runoff may reach a stream, river, or lake, may evaporate or accumulate and eventually seep into the ground.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2012306"/>
            <a:ext cx="5448300" cy="388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Swamp </a:t>
            </a:r>
            <a:r>
              <a:rPr lang="en-US" b="1" dirty="0" err="1" smtClean="0"/>
              <a:t>vs</a:t>
            </a:r>
            <a:r>
              <a:rPr lang="en-US" b="1" dirty="0" smtClean="0"/>
              <a:t> Marsh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55248"/>
            <a:ext cx="4040188" cy="1802352"/>
          </a:xfrm>
        </p:spPr>
        <p:txBody>
          <a:bodyPr/>
          <a:lstStyle/>
          <a:p>
            <a:r>
              <a:rPr lang="en-US" b="0" dirty="0"/>
              <a:t>S</a:t>
            </a:r>
            <a:r>
              <a:rPr lang="en-US" b="0" dirty="0" smtClean="0"/>
              <a:t>wamps </a:t>
            </a:r>
            <a:r>
              <a:rPr lang="en-US" b="0" dirty="0"/>
              <a:t>are defined by their ability to support woody plants and </a:t>
            </a:r>
            <a:r>
              <a:rPr lang="en-US" b="0" dirty="0" smtClean="0"/>
              <a:t>trees,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797843"/>
          </a:xfrm>
        </p:spPr>
        <p:txBody>
          <a:bodyPr/>
          <a:lstStyle/>
          <a:p>
            <a:r>
              <a:rPr lang="en-US" b="0" dirty="0"/>
              <a:t>Marshes are nutrient-rich wetlands that support a variety of reeds and grasses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87731"/>
            <a:ext cx="4040188" cy="268926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80" y="3787732"/>
            <a:ext cx="4815667" cy="2689268"/>
          </a:xfrm>
        </p:spPr>
      </p:pic>
    </p:spTree>
    <p:extLst>
      <p:ext uri="{BB962C8B-B14F-4D97-AF65-F5344CB8AC3E}">
        <p14:creationId xmlns:p14="http://schemas.microsoft.com/office/powerpoint/2010/main" val="230712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362199"/>
            <a:ext cx="8504238" cy="3736975"/>
          </a:xfrm>
        </p:spPr>
        <p:txBody>
          <a:bodyPr/>
          <a:lstStyle/>
          <a:p>
            <a:r>
              <a:rPr lang="en-US" sz="3000" dirty="0" smtClean="0"/>
              <a:t>A </a:t>
            </a:r>
            <a:r>
              <a:rPr lang="en-US" sz="3000" b="1" dirty="0" smtClean="0">
                <a:solidFill>
                  <a:srgbClr val="FF0000"/>
                </a:solidFill>
              </a:rPr>
              <a:t>watershed or drainage basin </a:t>
            </a:r>
            <a:r>
              <a:rPr lang="en-US" sz="3000" dirty="0" smtClean="0"/>
              <a:t>is the land area that contributes water to a stream.</a:t>
            </a:r>
          </a:p>
          <a:p>
            <a:endParaRPr lang="en-US" sz="3000" dirty="0" smtClean="0"/>
          </a:p>
          <a:p>
            <a:r>
              <a:rPr lang="en-US" sz="3000" dirty="0" smtClean="0"/>
              <a:t>A </a:t>
            </a:r>
            <a:r>
              <a:rPr lang="en-US" sz="3000" b="1" dirty="0" smtClean="0">
                <a:solidFill>
                  <a:srgbClr val="FF0000"/>
                </a:solidFill>
              </a:rPr>
              <a:t>divide</a:t>
            </a:r>
            <a:r>
              <a:rPr lang="en-US" sz="3000" dirty="0" smtClean="0"/>
              <a:t> is an imaginary line that separates the drainage basins of one stream from another.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Watershed/Drainage Basin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NC Drainage Basin</a:t>
            </a:r>
            <a:endParaRPr lang="en-US" b="1" dirty="0"/>
          </a:p>
        </p:txBody>
      </p:sp>
      <p:pic>
        <p:nvPicPr>
          <p:cNvPr id="1026" name="Picture 2" descr="http://www.learnnc.org/lp/media/uploads/2010/01/river_basins_floy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849839" cy="3367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2800" y="504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Raleigh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676900" y="3238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Watershed/Drainage Basin</a:t>
            </a:r>
            <a:endParaRPr lang="en-US" b="1" dirty="0"/>
          </a:p>
        </p:txBody>
      </p:sp>
      <p:pic>
        <p:nvPicPr>
          <p:cNvPr id="3" name="Picture 9" descr="C09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2006600"/>
            <a:ext cx="6534150" cy="462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38100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3063" y="722313"/>
            <a:ext cx="82296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28600" y="1676400"/>
            <a:ext cx="8001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*Point Source Pollution: comes from a single, localized source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EX: factory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2286000"/>
            <a:ext cx="48482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9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1676400"/>
            <a:ext cx="7467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*Nonpoint source pollution - pollution from a general area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Ex: runoff from farming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area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9350"/>
            <a:ext cx="4724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5" y="2667000"/>
            <a:ext cx="5032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Runoff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Runoff</a:t>
            </a:r>
          </a:p>
          <a:p>
            <a:r>
              <a:rPr lang="en-US" dirty="0" smtClean="0"/>
              <a:t>Vegetation – reduces runoff by allowing more water to enter the ground</a:t>
            </a:r>
          </a:p>
          <a:p>
            <a:r>
              <a:rPr lang="en-US" dirty="0" smtClean="0"/>
              <a:t>Precipitation – light, gentle rainfall causes less runoff than a torrential downpours.</a:t>
            </a:r>
          </a:p>
          <a:p>
            <a:r>
              <a:rPr lang="en-US" dirty="0" smtClean="0"/>
              <a:t>Soil Composition – high runoff if soil consist of silt, clay or shale, low runoff if soil consist of gravel or sand</a:t>
            </a:r>
          </a:p>
          <a:p>
            <a:r>
              <a:rPr lang="en-US" dirty="0" smtClean="0"/>
              <a:t> Slope of the land – steep slope = high runoff, shallow slope =  low runoff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6863" y="2185106"/>
            <a:ext cx="8570912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Stream Systems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channel with permanent water flow.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Tributaries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streams that flow into other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streams, increasing the size of the stream it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joining.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large stream is called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all its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tributaries make up a stream, 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Smaller tributaries are known as creeks and brooks.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063" y="1103313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1915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63763"/>
            <a:ext cx="8229600" cy="41608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Rivers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Flow of a river or stream is due to GRAVITY.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Discharge</a:t>
            </a:r>
            <a:r>
              <a:rPr lang="en-US" dirty="0" smtClean="0"/>
              <a:t> is the speed at which a river flows (volume rate of water flow; or how much water is passing by).</a:t>
            </a:r>
          </a:p>
          <a:p>
            <a:pPr>
              <a:buClrTx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5463" y="4195429"/>
            <a:ext cx="8085137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following formula is used to calculate the discharge of a stream:	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discharge  =  width   X  depth   X  velocity</a:t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(m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/s) 	  (m)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	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(m/s)</a:t>
            </a:r>
          </a:p>
        </p:txBody>
      </p:sp>
    </p:spTree>
    <p:extLst>
      <p:ext uri="{BB962C8B-B14F-4D97-AF65-F5344CB8AC3E}">
        <p14:creationId xmlns:p14="http://schemas.microsoft.com/office/powerpoint/2010/main" val="42614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179513"/>
            <a:ext cx="8229600" cy="8778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1475" y="2599658"/>
            <a:ext cx="8315325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Moving Water Carves a Path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Stream banks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the ground bordering the stream on each side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stream channel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forms as the moving water erodes a narrow pathway into rock, creating sediment.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676400"/>
            <a:ext cx="8620125" cy="480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Formation of Stream Valleys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young stream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actively erodes its path through the sediment or rock, a V-shaped channel develops.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the stream matures, its slope becomes more gentle, forming a U-shaped valley and flood plains in which it  begins to slow down and meander.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old stream has a gentle slope that causes extreme meandering and a wide flood plain with natural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leeves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stream erodes until its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 level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elevation at which it enters another stream or body of water.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4963" y="2075795"/>
            <a:ext cx="8570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Stream Load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stream carries its load in 3 ways:</a:t>
            </a:r>
          </a:p>
          <a:p>
            <a:pPr marL="862013" lvl="1" indent="-401638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Soluble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material which is transported in solution (ions like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may end up in the ocean.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62013" lvl="1" indent="-401638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sediment light enough to stay suspended in turbulent water (silt and clay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62013" lvl="1" indent="-401638"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 load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particles that travel on the streambed (sand and gravel).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063" y="1143000"/>
            <a:ext cx="8229600" cy="10302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File:Stream Loa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2543</TotalTime>
  <Words>448</Words>
  <Application>Microsoft Office PowerPoint</Application>
  <PresentationFormat>On-screen Show (4:3)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 2</vt:lpstr>
      <vt:lpstr>Flow</vt:lpstr>
      <vt:lpstr>HYDROSPHERE</vt:lpstr>
      <vt:lpstr>PowerPoint Presentation</vt:lpstr>
      <vt:lpstr>Factors Affecting Runoff</vt:lpstr>
      <vt:lpstr>PowerPoint Presentation</vt:lpstr>
      <vt:lpstr>Surface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Water</vt:lpstr>
      <vt:lpstr>PowerPoint Presentation</vt:lpstr>
      <vt:lpstr>PowerPoint Presentation</vt:lpstr>
      <vt:lpstr>Surface Water and Ground Water</vt:lpstr>
      <vt:lpstr>North Carolina’s Estuaries and Wetlands</vt:lpstr>
      <vt:lpstr>Reasons to Preserve Estuaries</vt:lpstr>
      <vt:lpstr>Reasons to Preserve Wetlands</vt:lpstr>
      <vt:lpstr>Bog vs Fen</vt:lpstr>
      <vt:lpstr>Swamp vs Marsh</vt:lpstr>
      <vt:lpstr>Watershed/Drainage Basin</vt:lpstr>
      <vt:lpstr>NC Drainage Basin</vt:lpstr>
      <vt:lpstr>Watershed/Drainage Basin</vt:lpstr>
      <vt:lpstr>PowerPoint Presentation</vt:lpstr>
      <vt:lpstr>PowerPoint Presentation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Hydrosphere</dc:title>
  <dc:creator>jfuller</dc:creator>
  <cp:lastModifiedBy>Debragail Smith</cp:lastModifiedBy>
  <cp:revision>160</cp:revision>
  <dcterms:created xsi:type="dcterms:W3CDTF">2011-10-04T00:41:24Z</dcterms:created>
  <dcterms:modified xsi:type="dcterms:W3CDTF">2016-07-20T00:54:09Z</dcterms:modified>
</cp:coreProperties>
</file>