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0" r:id="rId3"/>
    <p:sldId id="258" r:id="rId4"/>
    <p:sldId id="259" r:id="rId5"/>
    <p:sldId id="260" r:id="rId6"/>
    <p:sldId id="297" r:id="rId7"/>
    <p:sldId id="301" r:id="rId8"/>
    <p:sldId id="306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9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C5815-C92D-40D4-827F-099FBD0DD97D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ABE411-7AA5-4921-9901-A454688C4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08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ABE411-7AA5-4921-9901-A454688C43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5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51F8-71F4-469F-BE82-12DF0A9BCA0A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B16D-B67B-4EFD-A951-AE0BE99F8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4AB38-6CD9-4E7B-8C10-83209AE253AE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8ED55-77DA-4291-9E4E-EED251EE5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8A876-A1A8-4931-901D-F9B8DE18292D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B136-35B1-49C4-B4BE-AA9E76A74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1AC49-F052-4CC6-B691-7D57CAC22C0E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EF18-BCCA-40FD-8A03-0941D762C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B351C-521B-417A-B136-72EE02D8309C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616EF-5236-4B57-AFA5-6CA9DB464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C477-4DB4-43F0-BE57-5AD95D48EB5C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9657-ACA3-4A3E-99CE-BE3360F5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BEC57-45E7-4FBF-BB7D-D8DCC22D0C37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9C5C5-CF43-47A0-854E-A507E3B7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C668-8A46-42B9-A35A-D6636DF21026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29AC-735F-4D8E-B1E8-312762F70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DF0B4-1BC2-451B-B7CF-2149BDC42577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6468-E8DE-4C35-9276-8E93BA8A1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4E9A-6A14-44B2-A97D-C74A02001F63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5F869-795E-491E-B801-1CDB2F56B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86547-7F4B-4FAF-B982-BA7742685480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01C58-BD81-4A2C-8FAB-15CA2B243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8CDEF-7A0C-4781-9C67-9C391B67501D}" type="datetimeFigureOut">
              <a:rPr lang="en-US"/>
              <a:pPr>
                <a:defRPr/>
              </a:pPr>
              <a:t>7/19/2016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72153-F56F-4E48-B714-CB738255B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HYDROSPHERE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dirty="0" smtClean="0"/>
              <a:t>Water </a:t>
            </a:r>
            <a:r>
              <a:rPr lang="en-US" dirty="0" smtClean="0"/>
              <a:t>Cycle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Hydrosphere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163"/>
            <a:ext cx="3581400" cy="3779837"/>
          </a:xfrm>
        </p:spPr>
        <p:txBody>
          <a:bodyPr/>
          <a:lstStyle/>
          <a:p>
            <a:pPr marL="346075" indent="-346075" eaLnBrk="1" fontAlgn="auto" hangingPunct="1">
              <a:lnSpc>
                <a:spcPct val="90000"/>
              </a:lnSpc>
              <a:spcAft>
                <a:spcPct val="2000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n-US" sz="2800" dirty="0" smtClean="0"/>
              <a:t>About 97 % of the hydrosphere is in the oceans. </a:t>
            </a:r>
          </a:p>
          <a:p>
            <a:pPr marL="346075" indent="-346075" eaLnBrk="1" fontAlgn="auto" hangingPunct="1">
              <a:lnSpc>
                <a:spcPct val="90000"/>
              </a:lnSpc>
              <a:spcAft>
                <a:spcPct val="20000"/>
              </a:spcAft>
              <a:buClr>
                <a:schemeClr val="accent3"/>
              </a:buClr>
              <a:buFontTx/>
              <a:buChar char="•"/>
              <a:defRPr/>
            </a:pPr>
            <a:r>
              <a:rPr lang="en-US" sz="2800" dirty="0" smtClean="0"/>
              <a:t>Water contained by landmasses—nearly all of it freshwater—makes up about 3 %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4038600" y="1676400"/>
            <a:ext cx="4953000" cy="4724400"/>
            <a:chOff x="1008" y="1104"/>
            <a:chExt cx="3456" cy="307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1008" y="1104"/>
              <a:ext cx="3456" cy="3072"/>
            </a:xfrm>
            <a:prstGeom prst="roundRect">
              <a:avLst>
                <a:gd name="adj" fmla="val 13528"/>
              </a:avLst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pic>
          <p:nvPicPr>
            <p:cNvPr id="9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3" y="1335"/>
              <a:ext cx="2767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Hydrosphere</a:t>
            </a:r>
          </a:p>
        </p:txBody>
      </p:sp>
      <p:pic>
        <p:nvPicPr>
          <p:cNvPr id="5" name="Picture 8" descr="C10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74395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2895600" cy="4724399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  <a:cs typeface="Times New Roman" pitchFamily="18" charset="0"/>
              </a:rPr>
              <a:t>Water constantly moves among the oceans, the atmosphere, the solid Earth, and the biosphere. This unending circulation of Earth’s water supply is </a:t>
            </a:r>
            <a:br>
              <a:rPr lang="en-US" sz="2400" dirty="0" smtClean="0">
                <a:latin typeface="Arial" charset="0"/>
                <a:cs typeface="Times New Roman" pitchFamily="18" charset="0"/>
              </a:rPr>
            </a:br>
            <a:r>
              <a:rPr lang="en-US" sz="2400" dirty="0" smtClean="0">
                <a:latin typeface="Arial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water cycle</a:t>
            </a:r>
            <a:r>
              <a:rPr lang="en-US" sz="2400" b="1" dirty="0" smtClean="0">
                <a:latin typeface="Arial" charset="0"/>
                <a:cs typeface="Times New Roman" pitchFamily="18" charset="0"/>
              </a:rPr>
              <a:t>.</a:t>
            </a:r>
            <a:endParaRPr lang="en-US" dirty="0" smtClean="0"/>
          </a:p>
        </p:txBody>
      </p:sp>
      <p:grpSp>
        <p:nvGrpSpPr>
          <p:cNvPr id="8196" name="Group 16"/>
          <p:cNvGrpSpPr>
            <a:grpSpLocks/>
          </p:cNvGrpSpPr>
          <p:nvPr/>
        </p:nvGrpSpPr>
        <p:grpSpPr bwMode="auto">
          <a:xfrm>
            <a:off x="3124200" y="1905000"/>
            <a:ext cx="5791200" cy="4572000"/>
            <a:chOff x="288" y="960"/>
            <a:chExt cx="5184" cy="3216"/>
          </a:xfrm>
        </p:grpSpPr>
        <p:sp>
          <p:nvSpPr>
            <p:cNvPr id="8197" name="AutoShape 11"/>
            <p:cNvSpPr>
              <a:spLocks noChangeArrowheads="1"/>
            </p:cNvSpPr>
            <p:nvPr/>
          </p:nvSpPr>
          <p:spPr bwMode="auto">
            <a:xfrm>
              <a:off x="288" y="960"/>
              <a:ext cx="5184" cy="3216"/>
            </a:xfrm>
            <a:prstGeom prst="roundRect">
              <a:avLst>
                <a:gd name="adj" fmla="val 13528"/>
              </a:avLst>
            </a:prstGeom>
            <a:solidFill>
              <a:srgbClr val="FFFF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onstantia" pitchFamily="18" charset="0"/>
              </a:endParaRPr>
            </a:p>
          </p:txBody>
        </p:sp>
        <p:pic>
          <p:nvPicPr>
            <p:cNvPr id="8198" name="Picture 1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6" y="1169"/>
              <a:ext cx="4848" cy="2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Cycle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Cycle Processes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7772400" cy="4433888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Evaporation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water from Earth is changed to gaseous state and enters the atmosphere.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Condensation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water vapor in the air turning into liquid water.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Precipitation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water falling to Earth as rain, snow, sleet, or hail.</a:t>
            </a:r>
          </a:p>
          <a:p>
            <a:pPr eaLnBrk="1" hangingPunct="1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Cycle Processes cont.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Infiltration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the movement of surface water into rock or soil through cracks and pore spaces.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Transpiration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the release of water into the atmosphere from plants through the ground.</a:t>
            </a: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Runoff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excess water that does not permeate into the land and flows over the surface instead.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Cycle Processes cont.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Sublimation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conversion between the solid and the gaseous phases of matter, with no intermediate liquid stage.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Percolation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the movement of water through fractures or interstices of a rock or soil.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Cycle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31529"/>
            <a:ext cx="6365358" cy="4874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6600" y="21760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pple Chancery" pitchFamily="66" charset="0"/>
              </a:rPr>
              <a:t>condensation</a:t>
            </a:r>
            <a:endParaRPr lang="en-US" sz="1600" dirty="0">
              <a:latin typeface="Apple Chancery" pitchFamily="66" charset="0"/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>
            <a:off x="6172200" y="2209805"/>
            <a:ext cx="914400" cy="135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6096000" y="2590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1981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pple Chancery" pitchFamily="66" charset="0"/>
              </a:rPr>
              <a:t>solar energy source</a:t>
            </a:r>
            <a:endParaRPr lang="en-US" sz="1600" dirty="0">
              <a:latin typeface="Apple Chancery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33600" y="23622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Cycle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9351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Balance in the water cycle means </a:t>
            </a:r>
            <a:r>
              <a:rPr lang="en-US" altLang="en-US" sz="3000" u="sng" dirty="0" smtClean="0">
                <a:latin typeface="Times New Roman" pitchFamily="18" charset="0"/>
                <a:cs typeface="Times New Roman" pitchFamily="18" charset="0"/>
              </a:rPr>
              <a:t>the average annual precipitation </a:t>
            </a: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over Earth </a:t>
            </a:r>
            <a:r>
              <a:rPr lang="en-US" altLang="en-US" sz="3000" u="sng" dirty="0" smtClean="0">
                <a:latin typeface="Times New Roman" pitchFamily="18" charset="0"/>
                <a:cs typeface="Times New Roman" pitchFamily="18" charset="0"/>
              </a:rPr>
              <a:t> equals the amount of water that evaporates. </a:t>
            </a:r>
            <a:endParaRPr lang="en-US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2529</TotalTime>
  <Words>227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Apple Chancery</vt:lpstr>
      <vt:lpstr>Arial</vt:lpstr>
      <vt:lpstr>Calibri</vt:lpstr>
      <vt:lpstr>Constantia</vt:lpstr>
      <vt:lpstr>Times New Roman</vt:lpstr>
      <vt:lpstr>Wingdings 2</vt:lpstr>
      <vt:lpstr>Flow</vt:lpstr>
      <vt:lpstr>HYDROSPHERE</vt:lpstr>
      <vt:lpstr>Hydrosphere</vt:lpstr>
      <vt:lpstr>Hydrosphere</vt:lpstr>
      <vt:lpstr>Water Cycle</vt:lpstr>
      <vt:lpstr>Water Cycle Processes</vt:lpstr>
      <vt:lpstr>Water Cycle Processes cont.</vt:lpstr>
      <vt:lpstr>Water Cycle Processes cont.</vt:lpstr>
      <vt:lpstr>Water Cycle</vt:lpstr>
      <vt:lpstr>Water Cycle</vt:lpstr>
    </vt:vector>
  </TitlesOfParts>
  <Company>Harnett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Hydrosphere</dc:title>
  <dc:creator>jfuller</dc:creator>
  <cp:lastModifiedBy>Debragail Smith</cp:lastModifiedBy>
  <cp:revision>155</cp:revision>
  <dcterms:created xsi:type="dcterms:W3CDTF">2011-10-04T00:41:24Z</dcterms:created>
  <dcterms:modified xsi:type="dcterms:W3CDTF">2016-07-19T04:26:49Z</dcterms:modified>
</cp:coreProperties>
</file>